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sldIdLst>
    <p:sldId id="256" r:id="rId2"/>
    <p:sldId id="257" r:id="rId3"/>
  </p:sldIdLst>
  <p:sldSz cx="28800425" cy="43200638"/>
  <p:notesSz cx="6888163" cy="10020300"/>
  <p:defaultTextStyle>
    <a:defPPr>
      <a:defRPr lang="en-US"/>
    </a:defPPr>
    <a:lvl1pPr marL="0" algn="l" defTabSz="3628759" rtl="0" eaLnBrk="1" latinLnBrk="0" hangingPunct="1">
      <a:defRPr sz="7143" kern="1200">
        <a:solidFill>
          <a:schemeClr val="tx1"/>
        </a:solidFill>
        <a:latin typeface="+mn-lt"/>
        <a:ea typeface="+mn-ea"/>
        <a:cs typeface="+mn-cs"/>
      </a:defRPr>
    </a:lvl1pPr>
    <a:lvl2pPr marL="1814380" algn="l" defTabSz="3628759" rtl="0" eaLnBrk="1" latinLnBrk="0" hangingPunct="1">
      <a:defRPr sz="7143" kern="1200">
        <a:solidFill>
          <a:schemeClr val="tx1"/>
        </a:solidFill>
        <a:latin typeface="+mn-lt"/>
        <a:ea typeface="+mn-ea"/>
        <a:cs typeface="+mn-cs"/>
      </a:defRPr>
    </a:lvl2pPr>
    <a:lvl3pPr marL="3628759" algn="l" defTabSz="3628759" rtl="0" eaLnBrk="1" latinLnBrk="0" hangingPunct="1">
      <a:defRPr sz="7143" kern="1200">
        <a:solidFill>
          <a:schemeClr val="tx1"/>
        </a:solidFill>
        <a:latin typeface="+mn-lt"/>
        <a:ea typeface="+mn-ea"/>
        <a:cs typeface="+mn-cs"/>
      </a:defRPr>
    </a:lvl3pPr>
    <a:lvl4pPr marL="5443141" algn="l" defTabSz="3628759" rtl="0" eaLnBrk="1" latinLnBrk="0" hangingPunct="1">
      <a:defRPr sz="7143" kern="1200">
        <a:solidFill>
          <a:schemeClr val="tx1"/>
        </a:solidFill>
        <a:latin typeface="+mn-lt"/>
        <a:ea typeface="+mn-ea"/>
        <a:cs typeface="+mn-cs"/>
      </a:defRPr>
    </a:lvl4pPr>
    <a:lvl5pPr marL="7257521" algn="l" defTabSz="3628759" rtl="0" eaLnBrk="1" latinLnBrk="0" hangingPunct="1">
      <a:defRPr sz="7143" kern="1200">
        <a:solidFill>
          <a:schemeClr val="tx1"/>
        </a:solidFill>
        <a:latin typeface="+mn-lt"/>
        <a:ea typeface="+mn-ea"/>
        <a:cs typeface="+mn-cs"/>
      </a:defRPr>
    </a:lvl5pPr>
    <a:lvl6pPr marL="9071900" algn="l" defTabSz="3628759" rtl="0" eaLnBrk="1" latinLnBrk="0" hangingPunct="1">
      <a:defRPr sz="7143" kern="1200">
        <a:solidFill>
          <a:schemeClr val="tx1"/>
        </a:solidFill>
        <a:latin typeface="+mn-lt"/>
        <a:ea typeface="+mn-ea"/>
        <a:cs typeface="+mn-cs"/>
      </a:defRPr>
    </a:lvl6pPr>
    <a:lvl7pPr marL="10886280" algn="l" defTabSz="3628759" rtl="0" eaLnBrk="1" latinLnBrk="0" hangingPunct="1">
      <a:defRPr sz="7143" kern="1200">
        <a:solidFill>
          <a:schemeClr val="tx1"/>
        </a:solidFill>
        <a:latin typeface="+mn-lt"/>
        <a:ea typeface="+mn-ea"/>
        <a:cs typeface="+mn-cs"/>
      </a:defRPr>
    </a:lvl7pPr>
    <a:lvl8pPr marL="12700660" algn="l" defTabSz="3628759" rtl="0" eaLnBrk="1" latinLnBrk="0" hangingPunct="1">
      <a:defRPr sz="7143" kern="1200">
        <a:solidFill>
          <a:schemeClr val="tx1"/>
        </a:solidFill>
        <a:latin typeface="+mn-lt"/>
        <a:ea typeface="+mn-ea"/>
        <a:cs typeface="+mn-cs"/>
      </a:defRPr>
    </a:lvl8pPr>
    <a:lvl9pPr marL="14515040" algn="l" defTabSz="3628759" rtl="0" eaLnBrk="1" latinLnBrk="0" hangingPunct="1">
      <a:defRPr sz="714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606" userDrawn="1">
          <p15:clr>
            <a:srgbClr val="A4A3A4"/>
          </p15:clr>
        </p15:guide>
        <p15:guide id="2" pos="9071" userDrawn="1">
          <p15:clr>
            <a:srgbClr val="A4A3A4"/>
          </p15:clr>
        </p15:guide>
        <p15:guide id="3" pos="17803" userDrawn="1">
          <p15:clr>
            <a:srgbClr val="A4A3A4"/>
          </p15:clr>
        </p15:guide>
        <p15:guide id="4" pos="33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40"/>
    <p:restoredTop sz="95934"/>
  </p:normalViewPr>
  <p:slideViewPr>
    <p:cSldViewPr snapToGrid="0" snapToObjects="1">
      <p:cViewPr varScale="1">
        <p:scale>
          <a:sx n="12" d="100"/>
          <a:sy n="12" d="100"/>
        </p:scale>
        <p:origin x="2436" y="90"/>
      </p:cViewPr>
      <p:guideLst>
        <p:guide orient="horz" pos="13606"/>
        <p:guide pos="9071"/>
        <p:guide pos="17803"/>
        <p:guide pos="33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160032" y="7070108"/>
            <a:ext cx="24480361" cy="15040222"/>
          </a:xfrm>
        </p:spPr>
        <p:txBody>
          <a:bodyPr anchor="b"/>
          <a:lstStyle>
            <a:lvl1pPr algn="ctr">
              <a:defRPr sz="18898"/>
            </a:lvl1pPr>
          </a:lstStyle>
          <a:p>
            <a:r>
              <a:rPr lang="en-US" smtClean="0"/>
              <a:t>Click to edit Master title style</a:t>
            </a:r>
            <a:endParaRPr lang="en-US" dirty="0"/>
          </a:p>
        </p:txBody>
      </p:sp>
      <p:sp>
        <p:nvSpPr>
          <p:cNvPr id="3" name="Subtitle 2"/>
          <p:cNvSpPr>
            <a:spLocks noGrp="1"/>
          </p:cNvSpPr>
          <p:nvPr>
            <p:ph type="subTitle" idx="1"/>
          </p:nvPr>
        </p:nvSpPr>
        <p:spPr>
          <a:xfrm>
            <a:off x="3600053" y="22690338"/>
            <a:ext cx="21600319" cy="10430151"/>
          </a:xfrm>
        </p:spPr>
        <p:txBody>
          <a:bodyPr/>
          <a:lstStyle>
            <a:lvl1pPr marL="0" indent="0" algn="ctr">
              <a:buNone/>
              <a:defRPr sz="7559"/>
            </a:lvl1pPr>
            <a:lvl2pPr marL="1440043" indent="0" algn="ctr">
              <a:buNone/>
              <a:defRPr sz="6299"/>
            </a:lvl2pPr>
            <a:lvl3pPr marL="2880086" indent="0" algn="ctr">
              <a:buNone/>
              <a:defRPr sz="5669"/>
            </a:lvl3pPr>
            <a:lvl4pPr marL="4320129" indent="0" algn="ctr">
              <a:buNone/>
              <a:defRPr sz="5040"/>
            </a:lvl4pPr>
            <a:lvl5pPr marL="5760171" indent="0" algn="ctr">
              <a:buNone/>
              <a:defRPr sz="5040"/>
            </a:lvl5pPr>
            <a:lvl6pPr marL="7200214" indent="0" algn="ctr">
              <a:buNone/>
              <a:defRPr sz="5040"/>
            </a:lvl6pPr>
            <a:lvl7pPr marL="8640257" indent="0" algn="ctr">
              <a:buNone/>
              <a:defRPr sz="5040"/>
            </a:lvl7pPr>
            <a:lvl8pPr marL="10080300" indent="0" algn="ctr">
              <a:buNone/>
              <a:defRPr sz="5040"/>
            </a:lvl8pPr>
            <a:lvl9pPr marL="11520343" indent="0" algn="ctr">
              <a:buNone/>
              <a:defRPr sz="504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3371367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2390826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0610306" y="2300034"/>
            <a:ext cx="6210092" cy="366105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980031" y="2300034"/>
            <a:ext cx="18270270" cy="366105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746256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427631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65030" y="10770172"/>
            <a:ext cx="24840367" cy="17970262"/>
          </a:xfrm>
        </p:spPr>
        <p:txBody>
          <a:bodyPr anchor="b"/>
          <a:lstStyle>
            <a:lvl1pPr>
              <a:defRPr sz="18898"/>
            </a:lvl1pPr>
          </a:lstStyle>
          <a:p>
            <a:r>
              <a:rPr lang="en-US" smtClean="0"/>
              <a:t>Click to edit Master title style</a:t>
            </a:r>
            <a:endParaRPr lang="en-US" dirty="0"/>
          </a:p>
        </p:txBody>
      </p:sp>
      <p:sp>
        <p:nvSpPr>
          <p:cNvPr id="3" name="Text Placeholder 2"/>
          <p:cNvSpPr>
            <a:spLocks noGrp="1"/>
          </p:cNvSpPr>
          <p:nvPr>
            <p:ph type="body" idx="1"/>
          </p:nvPr>
        </p:nvSpPr>
        <p:spPr>
          <a:xfrm>
            <a:off x="1965030" y="28910440"/>
            <a:ext cx="24840367" cy="9450136"/>
          </a:xfrm>
        </p:spPr>
        <p:txBody>
          <a:bodyPr/>
          <a:lstStyle>
            <a:lvl1pPr marL="0" indent="0">
              <a:buNone/>
              <a:defRPr sz="7559">
                <a:solidFill>
                  <a:schemeClr val="tx1"/>
                </a:solidFill>
              </a:defRPr>
            </a:lvl1pPr>
            <a:lvl2pPr marL="1440043" indent="0">
              <a:buNone/>
              <a:defRPr sz="6299">
                <a:solidFill>
                  <a:schemeClr val="tx1">
                    <a:tint val="75000"/>
                  </a:schemeClr>
                </a:solidFill>
              </a:defRPr>
            </a:lvl2pPr>
            <a:lvl3pPr marL="2880086" indent="0">
              <a:buNone/>
              <a:defRPr sz="5669">
                <a:solidFill>
                  <a:schemeClr val="tx1">
                    <a:tint val="75000"/>
                  </a:schemeClr>
                </a:solidFill>
              </a:defRPr>
            </a:lvl3pPr>
            <a:lvl4pPr marL="4320129" indent="0">
              <a:buNone/>
              <a:defRPr sz="5040">
                <a:solidFill>
                  <a:schemeClr val="tx1">
                    <a:tint val="75000"/>
                  </a:schemeClr>
                </a:solidFill>
              </a:defRPr>
            </a:lvl4pPr>
            <a:lvl5pPr marL="5760171" indent="0">
              <a:buNone/>
              <a:defRPr sz="5040">
                <a:solidFill>
                  <a:schemeClr val="tx1">
                    <a:tint val="75000"/>
                  </a:schemeClr>
                </a:solidFill>
              </a:defRPr>
            </a:lvl5pPr>
            <a:lvl6pPr marL="7200214" indent="0">
              <a:buNone/>
              <a:defRPr sz="5040">
                <a:solidFill>
                  <a:schemeClr val="tx1">
                    <a:tint val="75000"/>
                  </a:schemeClr>
                </a:solidFill>
              </a:defRPr>
            </a:lvl6pPr>
            <a:lvl7pPr marL="8640257" indent="0">
              <a:buNone/>
              <a:defRPr sz="5040">
                <a:solidFill>
                  <a:schemeClr val="tx1">
                    <a:tint val="75000"/>
                  </a:schemeClr>
                </a:solidFill>
              </a:defRPr>
            </a:lvl7pPr>
            <a:lvl8pPr marL="10080300" indent="0">
              <a:buNone/>
              <a:defRPr sz="5040">
                <a:solidFill>
                  <a:schemeClr val="tx1">
                    <a:tint val="75000"/>
                  </a:schemeClr>
                </a:solidFill>
              </a:defRPr>
            </a:lvl8pPr>
            <a:lvl9pPr marL="11520343" indent="0">
              <a:buNone/>
              <a:defRPr sz="504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F384D3-BD68-D045-BB96-14DF123A789F}"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439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980029" y="11500170"/>
            <a:ext cx="12240181" cy="274104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14580215" y="11500170"/>
            <a:ext cx="12240181" cy="274104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EF384D3-BD68-D045-BB96-14DF123A789F}"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811006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83780" y="2300044"/>
            <a:ext cx="24840367" cy="835012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983784" y="10590160"/>
            <a:ext cx="12183928" cy="5190073"/>
          </a:xfrm>
        </p:spPr>
        <p:txBody>
          <a:bodyPr anchor="b"/>
          <a:lstStyle>
            <a:lvl1pPr marL="0" indent="0">
              <a:buNone/>
              <a:defRPr sz="7559" b="1"/>
            </a:lvl1pPr>
            <a:lvl2pPr marL="1440043" indent="0">
              <a:buNone/>
              <a:defRPr sz="6299" b="1"/>
            </a:lvl2pPr>
            <a:lvl3pPr marL="2880086" indent="0">
              <a:buNone/>
              <a:defRPr sz="5669" b="1"/>
            </a:lvl3pPr>
            <a:lvl4pPr marL="4320129" indent="0">
              <a:buNone/>
              <a:defRPr sz="5040" b="1"/>
            </a:lvl4pPr>
            <a:lvl5pPr marL="5760171" indent="0">
              <a:buNone/>
              <a:defRPr sz="5040" b="1"/>
            </a:lvl5pPr>
            <a:lvl6pPr marL="7200214" indent="0">
              <a:buNone/>
              <a:defRPr sz="5040" b="1"/>
            </a:lvl6pPr>
            <a:lvl7pPr marL="8640257" indent="0">
              <a:buNone/>
              <a:defRPr sz="5040" b="1"/>
            </a:lvl7pPr>
            <a:lvl8pPr marL="10080300" indent="0">
              <a:buNone/>
              <a:defRPr sz="5040" b="1"/>
            </a:lvl8pPr>
            <a:lvl9pPr marL="11520343" indent="0">
              <a:buNone/>
              <a:defRPr sz="5040" b="1"/>
            </a:lvl9pPr>
          </a:lstStyle>
          <a:p>
            <a:pPr lvl="0"/>
            <a:r>
              <a:rPr lang="en-US" smtClean="0"/>
              <a:t>Click to edit Master text styles</a:t>
            </a:r>
          </a:p>
        </p:txBody>
      </p:sp>
      <p:sp>
        <p:nvSpPr>
          <p:cNvPr id="4" name="Content Placeholder 3"/>
          <p:cNvSpPr>
            <a:spLocks noGrp="1"/>
          </p:cNvSpPr>
          <p:nvPr>
            <p:ph sz="half" idx="2"/>
          </p:nvPr>
        </p:nvSpPr>
        <p:spPr>
          <a:xfrm>
            <a:off x="1983784" y="15780233"/>
            <a:ext cx="12183928" cy="2321034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14580217" y="10590160"/>
            <a:ext cx="12243932" cy="5190073"/>
          </a:xfrm>
        </p:spPr>
        <p:txBody>
          <a:bodyPr anchor="b"/>
          <a:lstStyle>
            <a:lvl1pPr marL="0" indent="0">
              <a:buNone/>
              <a:defRPr sz="7559" b="1"/>
            </a:lvl1pPr>
            <a:lvl2pPr marL="1440043" indent="0">
              <a:buNone/>
              <a:defRPr sz="6299" b="1"/>
            </a:lvl2pPr>
            <a:lvl3pPr marL="2880086" indent="0">
              <a:buNone/>
              <a:defRPr sz="5669" b="1"/>
            </a:lvl3pPr>
            <a:lvl4pPr marL="4320129" indent="0">
              <a:buNone/>
              <a:defRPr sz="5040" b="1"/>
            </a:lvl4pPr>
            <a:lvl5pPr marL="5760171" indent="0">
              <a:buNone/>
              <a:defRPr sz="5040" b="1"/>
            </a:lvl5pPr>
            <a:lvl6pPr marL="7200214" indent="0">
              <a:buNone/>
              <a:defRPr sz="5040" b="1"/>
            </a:lvl6pPr>
            <a:lvl7pPr marL="8640257" indent="0">
              <a:buNone/>
              <a:defRPr sz="5040" b="1"/>
            </a:lvl7pPr>
            <a:lvl8pPr marL="10080300" indent="0">
              <a:buNone/>
              <a:defRPr sz="5040" b="1"/>
            </a:lvl8pPr>
            <a:lvl9pPr marL="11520343" indent="0">
              <a:buNone/>
              <a:defRPr sz="5040" b="1"/>
            </a:lvl9pPr>
          </a:lstStyle>
          <a:p>
            <a:pPr lvl="0"/>
            <a:r>
              <a:rPr lang="en-US" smtClean="0"/>
              <a:t>Click to edit Master text styles</a:t>
            </a:r>
          </a:p>
        </p:txBody>
      </p:sp>
      <p:sp>
        <p:nvSpPr>
          <p:cNvPr id="6" name="Content Placeholder 5"/>
          <p:cNvSpPr>
            <a:spLocks noGrp="1"/>
          </p:cNvSpPr>
          <p:nvPr>
            <p:ph sz="quarter" idx="4"/>
          </p:nvPr>
        </p:nvSpPr>
        <p:spPr>
          <a:xfrm>
            <a:off x="14580217" y="15780233"/>
            <a:ext cx="12243932" cy="2321034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F384D3-BD68-D045-BB96-14DF123A789F}" type="datetimeFigureOut">
              <a:rPr lang="en-US" smtClean="0"/>
              <a:t>5/19/2026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2738439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F384D3-BD68-D045-BB96-14DF123A789F}" type="datetimeFigureOut">
              <a:rPr lang="en-US" smtClean="0"/>
              <a:t>5/19/2026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2011617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F384D3-BD68-D045-BB96-14DF123A789F}" type="datetimeFigureOut">
              <a:rPr lang="en-US" smtClean="0"/>
              <a:t>5/19/2026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313400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83780" y="2880042"/>
            <a:ext cx="9288887" cy="10080149"/>
          </a:xfrm>
        </p:spPr>
        <p:txBody>
          <a:bodyPr anchor="b"/>
          <a:lstStyle>
            <a:lvl1pPr>
              <a:defRPr sz="10079"/>
            </a:lvl1pPr>
          </a:lstStyle>
          <a:p>
            <a:r>
              <a:rPr lang="en-US" smtClean="0"/>
              <a:t>Click to edit Master title style</a:t>
            </a:r>
            <a:endParaRPr lang="en-US" dirty="0"/>
          </a:p>
        </p:txBody>
      </p:sp>
      <p:sp>
        <p:nvSpPr>
          <p:cNvPr id="3" name="Content Placeholder 2"/>
          <p:cNvSpPr>
            <a:spLocks noGrp="1"/>
          </p:cNvSpPr>
          <p:nvPr>
            <p:ph idx="1"/>
          </p:nvPr>
        </p:nvSpPr>
        <p:spPr>
          <a:xfrm>
            <a:off x="12243932" y="6220102"/>
            <a:ext cx="14580215" cy="30700453"/>
          </a:xfrm>
        </p:spPr>
        <p:txBody>
          <a:bodyPr/>
          <a:lstStyle>
            <a:lvl1pPr>
              <a:defRPr sz="10079"/>
            </a:lvl1pPr>
            <a:lvl2pPr>
              <a:defRPr sz="8819"/>
            </a:lvl2pPr>
            <a:lvl3pPr>
              <a:defRPr sz="7559"/>
            </a:lvl3pPr>
            <a:lvl4pPr>
              <a:defRPr sz="6299"/>
            </a:lvl4pPr>
            <a:lvl5pPr>
              <a:defRPr sz="6299"/>
            </a:lvl5pPr>
            <a:lvl6pPr>
              <a:defRPr sz="6299"/>
            </a:lvl6pPr>
            <a:lvl7pPr>
              <a:defRPr sz="6299"/>
            </a:lvl7pPr>
            <a:lvl8pPr>
              <a:defRPr sz="6299"/>
            </a:lvl8pPr>
            <a:lvl9pPr>
              <a:defRPr sz="629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83780" y="12960191"/>
            <a:ext cx="9288887" cy="24010358"/>
          </a:xfrm>
        </p:spPr>
        <p:txBody>
          <a:bodyPr/>
          <a:lstStyle>
            <a:lvl1pPr marL="0" indent="0">
              <a:buNone/>
              <a:defRPr sz="5040"/>
            </a:lvl1pPr>
            <a:lvl2pPr marL="1440043" indent="0">
              <a:buNone/>
              <a:defRPr sz="4410"/>
            </a:lvl2pPr>
            <a:lvl3pPr marL="2880086" indent="0">
              <a:buNone/>
              <a:defRPr sz="3780"/>
            </a:lvl3pPr>
            <a:lvl4pPr marL="4320129" indent="0">
              <a:buNone/>
              <a:defRPr sz="3150"/>
            </a:lvl4pPr>
            <a:lvl5pPr marL="5760171" indent="0">
              <a:buNone/>
              <a:defRPr sz="3150"/>
            </a:lvl5pPr>
            <a:lvl6pPr marL="7200214" indent="0">
              <a:buNone/>
              <a:defRPr sz="3150"/>
            </a:lvl6pPr>
            <a:lvl7pPr marL="8640257" indent="0">
              <a:buNone/>
              <a:defRPr sz="3150"/>
            </a:lvl7pPr>
            <a:lvl8pPr marL="10080300" indent="0">
              <a:buNone/>
              <a:defRPr sz="3150"/>
            </a:lvl8pPr>
            <a:lvl9pPr marL="11520343" indent="0">
              <a:buNone/>
              <a:defRPr sz="31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F384D3-BD68-D045-BB96-14DF123A789F}"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761382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83780" y="2880042"/>
            <a:ext cx="9288887" cy="10080149"/>
          </a:xfrm>
        </p:spPr>
        <p:txBody>
          <a:bodyPr anchor="b"/>
          <a:lstStyle>
            <a:lvl1pPr>
              <a:defRPr sz="10079"/>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243932" y="6220102"/>
            <a:ext cx="14580215" cy="30700453"/>
          </a:xfrm>
        </p:spPr>
        <p:txBody>
          <a:bodyPr anchor="t"/>
          <a:lstStyle>
            <a:lvl1pPr marL="0" indent="0">
              <a:buNone/>
              <a:defRPr sz="10079"/>
            </a:lvl1pPr>
            <a:lvl2pPr marL="1440043" indent="0">
              <a:buNone/>
              <a:defRPr sz="8819"/>
            </a:lvl2pPr>
            <a:lvl3pPr marL="2880086" indent="0">
              <a:buNone/>
              <a:defRPr sz="7559"/>
            </a:lvl3pPr>
            <a:lvl4pPr marL="4320129" indent="0">
              <a:buNone/>
              <a:defRPr sz="6299"/>
            </a:lvl4pPr>
            <a:lvl5pPr marL="5760171" indent="0">
              <a:buNone/>
              <a:defRPr sz="6299"/>
            </a:lvl5pPr>
            <a:lvl6pPr marL="7200214" indent="0">
              <a:buNone/>
              <a:defRPr sz="6299"/>
            </a:lvl6pPr>
            <a:lvl7pPr marL="8640257" indent="0">
              <a:buNone/>
              <a:defRPr sz="6299"/>
            </a:lvl7pPr>
            <a:lvl8pPr marL="10080300" indent="0">
              <a:buNone/>
              <a:defRPr sz="6299"/>
            </a:lvl8pPr>
            <a:lvl9pPr marL="11520343" indent="0">
              <a:buNone/>
              <a:defRPr sz="6299"/>
            </a:lvl9pPr>
          </a:lstStyle>
          <a:p>
            <a:r>
              <a:rPr lang="en-US" smtClean="0"/>
              <a:t>Click icon to add picture</a:t>
            </a:r>
            <a:endParaRPr lang="en-US" dirty="0"/>
          </a:p>
        </p:txBody>
      </p:sp>
      <p:sp>
        <p:nvSpPr>
          <p:cNvPr id="4" name="Text Placeholder 3"/>
          <p:cNvSpPr>
            <a:spLocks noGrp="1"/>
          </p:cNvSpPr>
          <p:nvPr>
            <p:ph type="body" sz="half" idx="2"/>
          </p:nvPr>
        </p:nvSpPr>
        <p:spPr>
          <a:xfrm>
            <a:off x="1983780" y="12960191"/>
            <a:ext cx="9288887" cy="24010358"/>
          </a:xfrm>
        </p:spPr>
        <p:txBody>
          <a:bodyPr/>
          <a:lstStyle>
            <a:lvl1pPr marL="0" indent="0">
              <a:buNone/>
              <a:defRPr sz="5040"/>
            </a:lvl1pPr>
            <a:lvl2pPr marL="1440043" indent="0">
              <a:buNone/>
              <a:defRPr sz="4410"/>
            </a:lvl2pPr>
            <a:lvl3pPr marL="2880086" indent="0">
              <a:buNone/>
              <a:defRPr sz="3780"/>
            </a:lvl3pPr>
            <a:lvl4pPr marL="4320129" indent="0">
              <a:buNone/>
              <a:defRPr sz="3150"/>
            </a:lvl4pPr>
            <a:lvl5pPr marL="5760171" indent="0">
              <a:buNone/>
              <a:defRPr sz="3150"/>
            </a:lvl5pPr>
            <a:lvl6pPr marL="7200214" indent="0">
              <a:buNone/>
              <a:defRPr sz="3150"/>
            </a:lvl6pPr>
            <a:lvl7pPr marL="8640257" indent="0">
              <a:buNone/>
              <a:defRPr sz="3150"/>
            </a:lvl7pPr>
            <a:lvl8pPr marL="10080300" indent="0">
              <a:buNone/>
              <a:defRPr sz="3150"/>
            </a:lvl8pPr>
            <a:lvl9pPr marL="11520343" indent="0">
              <a:buNone/>
              <a:defRPr sz="31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F384D3-BD68-D045-BB96-14DF123A789F}"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2178225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80029" y="2300044"/>
            <a:ext cx="24840367" cy="835012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980029" y="11500170"/>
            <a:ext cx="24840367" cy="27410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980029" y="40040601"/>
            <a:ext cx="6480096" cy="2300034"/>
          </a:xfrm>
          <a:prstGeom prst="rect">
            <a:avLst/>
          </a:prstGeom>
        </p:spPr>
        <p:txBody>
          <a:bodyPr vert="horz" lIns="91440" tIns="45720" rIns="91440" bIns="45720" rtlCol="0" anchor="ctr"/>
          <a:lstStyle>
            <a:lvl1pPr algn="l">
              <a:defRPr sz="3780">
                <a:solidFill>
                  <a:schemeClr val="tx1">
                    <a:tint val="75000"/>
                  </a:schemeClr>
                </a:solidFill>
              </a:defRPr>
            </a:lvl1pPr>
          </a:lstStyle>
          <a:p>
            <a:fld id="{CEF384D3-BD68-D045-BB96-14DF123A789F}" type="datetimeFigureOut">
              <a:rPr lang="en-US" smtClean="0"/>
              <a:t>5/19/2026</a:t>
            </a:fld>
            <a:endParaRPr lang="en-US"/>
          </a:p>
        </p:txBody>
      </p:sp>
      <p:sp>
        <p:nvSpPr>
          <p:cNvPr id="5" name="Footer Placeholder 4"/>
          <p:cNvSpPr>
            <a:spLocks noGrp="1"/>
          </p:cNvSpPr>
          <p:nvPr>
            <p:ph type="ftr" sz="quarter" idx="3"/>
          </p:nvPr>
        </p:nvSpPr>
        <p:spPr>
          <a:xfrm>
            <a:off x="9540141" y="40040601"/>
            <a:ext cx="9720143" cy="2300034"/>
          </a:xfrm>
          <a:prstGeom prst="rect">
            <a:avLst/>
          </a:prstGeom>
        </p:spPr>
        <p:txBody>
          <a:bodyPr vert="horz" lIns="91440" tIns="45720" rIns="91440" bIns="45720" rtlCol="0" anchor="ctr"/>
          <a:lstStyle>
            <a:lvl1pPr algn="ctr">
              <a:defRPr sz="37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0340300" y="40040601"/>
            <a:ext cx="6480096" cy="2300034"/>
          </a:xfrm>
          <a:prstGeom prst="rect">
            <a:avLst/>
          </a:prstGeom>
        </p:spPr>
        <p:txBody>
          <a:bodyPr vert="horz" lIns="91440" tIns="45720" rIns="91440" bIns="45720" rtlCol="0" anchor="ctr"/>
          <a:lstStyle>
            <a:lvl1pPr algn="r">
              <a:defRPr sz="3780">
                <a:solidFill>
                  <a:schemeClr val="tx1">
                    <a:tint val="75000"/>
                  </a:schemeClr>
                </a:solidFill>
              </a:defRPr>
            </a:lvl1pPr>
          </a:lstStyle>
          <a:p>
            <a:fld id="{F6206C09-6F33-3B4A-ACD9-EC8B621BEFB0}" type="slidenum">
              <a:rPr lang="en-US" smtClean="0"/>
              <a:t>‹#›</a:t>
            </a:fld>
            <a:endParaRPr lang="en-US"/>
          </a:p>
        </p:txBody>
      </p:sp>
    </p:spTree>
    <p:extLst>
      <p:ext uri="{BB962C8B-B14F-4D97-AF65-F5344CB8AC3E}">
        <p14:creationId xmlns:p14="http://schemas.microsoft.com/office/powerpoint/2010/main" val="36294250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2880086" rtl="0" eaLnBrk="1" latinLnBrk="0" hangingPunct="1">
        <a:lnSpc>
          <a:spcPct val="90000"/>
        </a:lnSpc>
        <a:spcBef>
          <a:spcPct val="0"/>
        </a:spcBef>
        <a:buNone/>
        <a:defRPr sz="13859" kern="1200">
          <a:solidFill>
            <a:schemeClr val="tx1"/>
          </a:solidFill>
          <a:latin typeface="+mj-lt"/>
          <a:ea typeface="+mj-ea"/>
          <a:cs typeface="+mj-cs"/>
        </a:defRPr>
      </a:lvl1pPr>
    </p:titleStyle>
    <p:bodyStyle>
      <a:lvl1pPr marL="720021" indent="-720021" algn="l" defTabSz="2880086" rtl="0" eaLnBrk="1" latinLnBrk="0" hangingPunct="1">
        <a:lnSpc>
          <a:spcPct val="90000"/>
        </a:lnSpc>
        <a:spcBef>
          <a:spcPts val="3150"/>
        </a:spcBef>
        <a:buFont typeface="Arial" panose="020B0604020202020204" pitchFamily="34" charset="0"/>
        <a:buChar char="•"/>
        <a:defRPr sz="8819" kern="1200">
          <a:solidFill>
            <a:schemeClr val="tx1"/>
          </a:solidFill>
          <a:latin typeface="+mn-lt"/>
          <a:ea typeface="+mn-ea"/>
          <a:cs typeface="+mn-cs"/>
        </a:defRPr>
      </a:lvl1pPr>
      <a:lvl2pPr marL="2160064" indent="-720021" algn="l" defTabSz="2880086" rtl="0" eaLnBrk="1" latinLnBrk="0" hangingPunct="1">
        <a:lnSpc>
          <a:spcPct val="90000"/>
        </a:lnSpc>
        <a:spcBef>
          <a:spcPts val="1575"/>
        </a:spcBef>
        <a:buFont typeface="Arial" panose="020B0604020202020204" pitchFamily="34" charset="0"/>
        <a:buChar char="•"/>
        <a:defRPr sz="7559" kern="1200">
          <a:solidFill>
            <a:schemeClr val="tx1"/>
          </a:solidFill>
          <a:latin typeface="+mn-lt"/>
          <a:ea typeface="+mn-ea"/>
          <a:cs typeface="+mn-cs"/>
        </a:defRPr>
      </a:lvl2pPr>
      <a:lvl3pPr marL="3600107" indent="-720021" algn="l" defTabSz="2880086" rtl="0" eaLnBrk="1" latinLnBrk="0" hangingPunct="1">
        <a:lnSpc>
          <a:spcPct val="90000"/>
        </a:lnSpc>
        <a:spcBef>
          <a:spcPts val="1575"/>
        </a:spcBef>
        <a:buFont typeface="Arial" panose="020B0604020202020204" pitchFamily="34" charset="0"/>
        <a:buChar char="•"/>
        <a:defRPr sz="6299" kern="1200">
          <a:solidFill>
            <a:schemeClr val="tx1"/>
          </a:solidFill>
          <a:latin typeface="+mn-lt"/>
          <a:ea typeface="+mn-ea"/>
          <a:cs typeface="+mn-cs"/>
        </a:defRPr>
      </a:lvl3pPr>
      <a:lvl4pPr marL="5040150" indent="-720021" algn="l" defTabSz="2880086" rtl="0" eaLnBrk="1" latinLnBrk="0"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4pPr>
      <a:lvl5pPr marL="6480193" indent="-720021" algn="l" defTabSz="2880086" rtl="0" eaLnBrk="1" latinLnBrk="0"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5pPr>
      <a:lvl6pPr marL="7920236" indent="-720021" algn="l" defTabSz="2880086" rtl="0" eaLnBrk="1" latinLnBrk="0"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6pPr>
      <a:lvl7pPr marL="9360278" indent="-720021" algn="l" defTabSz="2880086" rtl="0" eaLnBrk="1" latinLnBrk="0"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7pPr>
      <a:lvl8pPr marL="10800321" indent="-720021" algn="l" defTabSz="2880086" rtl="0" eaLnBrk="1" latinLnBrk="0"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8pPr>
      <a:lvl9pPr marL="12240364" indent="-720021" algn="l" defTabSz="2880086" rtl="0" eaLnBrk="1" latinLnBrk="0"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9pPr>
    </p:bodyStyle>
    <p:otherStyle>
      <a:defPPr>
        <a:defRPr lang="en-US"/>
      </a:defPPr>
      <a:lvl1pPr marL="0" algn="l" defTabSz="2880086" rtl="0" eaLnBrk="1" latinLnBrk="0" hangingPunct="1">
        <a:defRPr sz="5669" kern="1200">
          <a:solidFill>
            <a:schemeClr val="tx1"/>
          </a:solidFill>
          <a:latin typeface="+mn-lt"/>
          <a:ea typeface="+mn-ea"/>
          <a:cs typeface="+mn-cs"/>
        </a:defRPr>
      </a:lvl1pPr>
      <a:lvl2pPr marL="1440043" algn="l" defTabSz="2880086" rtl="0" eaLnBrk="1" latinLnBrk="0" hangingPunct="1">
        <a:defRPr sz="5669" kern="1200">
          <a:solidFill>
            <a:schemeClr val="tx1"/>
          </a:solidFill>
          <a:latin typeface="+mn-lt"/>
          <a:ea typeface="+mn-ea"/>
          <a:cs typeface="+mn-cs"/>
        </a:defRPr>
      </a:lvl2pPr>
      <a:lvl3pPr marL="2880086" algn="l" defTabSz="2880086" rtl="0" eaLnBrk="1" latinLnBrk="0" hangingPunct="1">
        <a:defRPr sz="5669" kern="1200">
          <a:solidFill>
            <a:schemeClr val="tx1"/>
          </a:solidFill>
          <a:latin typeface="+mn-lt"/>
          <a:ea typeface="+mn-ea"/>
          <a:cs typeface="+mn-cs"/>
        </a:defRPr>
      </a:lvl3pPr>
      <a:lvl4pPr marL="4320129" algn="l" defTabSz="2880086" rtl="0" eaLnBrk="1" latinLnBrk="0" hangingPunct="1">
        <a:defRPr sz="5669" kern="1200">
          <a:solidFill>
            <a:schemeClr val="tx1"/>
          </a:solidFill>
          <a:latin typeface="+mn-lt"/>
          <a:ea typeface="+mn-ea"/>
          <a:cs typeface="+mn-cs"/>
        </a:defRPr>
      </a:lvl4pPr>
      <a:lvl5pPr marL="5760171" algn="l" defTabSz="2880086" rtl="0" eaLnBrk="1" latinLnBrk="0" hangingPunct="1">
        <a:defRPr sz="5669" kern="1200">
          <a:solidFill>
            <a:schemeClr val="tx1"/>
          </a:solidFill>
          <a:latin typeface="+mn-lt"/>
          <a:ea typeface="+mn-ea"/>
          <a:cs typeface="+mn-cs"/>
        </a:defRPr>
      </a:lvl5pPr>
      <a:lvl6pPr marL="7200214" algn="l" defTabSz="2880086" rtl="0" eaLnBrk="1" latinLnBrk="0" hangingPunct="1">
        <a:defRPr sz="5669" kern="1200">
          <a:solidFill>
            <a:schemeClr val="tx1"/>
          </a:solidFill>
          <a:latin typeface="+mn-lt"/>
          <a:ea typeface="+mn-ea"/>
          <a:cs typeface="+mn-cs"/>
        </a:defRPr>
      </a:lvl6pPr>
      <a:lvl7pPr marL="8640257" algn="l" defTabSz="2880086" rtl="0" eaLnBrk="1" latinLnBrk="0" hangingPunct="1">
        <a:defRPr sz="5669" kern="1200">
          <a:solidFill>
            <a:schemeClr val="tx1"/>
          </a:solidFill>
          <a:latin typeface="+mn-lt"/>
          <a:ea typeface="+mn-ea"/>
          <a:cs typeface="+mn-cs"/>
        </a:defRPr>
      </a:lvl7pPr>
      <a:lvl8pPr marL="10080300" algn="l" defTabSz="2880086" rtl="0" eaLnBrk="1" latinLnBrk="0" hangingPunct="1">
        <a:defRPr sz="5669" kern="1200">
          <a:solidFill>
            <a:schemeClr val="tx1"/>
          </a:solidFill>
          <a:latin typeface="+mn-lt"/>
          <a:ea typeface="+mn-ea"/>
          <a:cs typeface="+mn-cs"/>
        </a:defRPr>
      </a:lvl8pPr>
      <a:lvl9pPr marL="11520343" algn="l" defTabSz="2880086" rtl="0" eaLnBrk="1" latinLnBrk="0" hangingPunct="1">
        <a:defRPr sz="566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34749" y="32306251"/>
            <a:ext cx="9091795" cy="5592603"/>
          </a:xfrm>
          <a:prstGeom prst="rect">
            <a:avLst/>
          </a:prstGeom>
          <a:solidFill>
            <a:schemeClr val="accent4">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p:cNvSpPr/>
          <p:nvPr/>
        </p:nvSpPr>
        <p:spPr>
          <a:xfrm>
            <a:off x="9926513" y="32306252"/>
            <a:ext cx="9000000" cy="5592602"/>
          </a:xfrm>
          <a:prstGeom prst="rect">
            <a:avLst/>
          </a:prstGeom>
          <a:solidFill>
            <a:schemeClr val="accent4">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p:cNvSpPr/>
          <p:nvPr/>
        </p:nvSpPr>
        <p:spPr>
          <a:xfrm>
            <a:off x="19269047" y="32306252"/>
            <a:ext cx="9000000" cy="5592602"/>
          </a:xfrm>
          <a:prstGeom prst="rect">
            <a:avLst/>
          </a:prstGeom>
          <a:solidFill>
            <a:schemeClr val="accent4">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538164" y="5074767"/>
            <a:ext cx="27724100" cy="1938992"/>
          </a:xfrm>
          <a:prstGeom prst="rect">
            <a:avLst/>
          </a:prstGeom>
          <a:noFill/>
        </p:spPr>
        <p:txBody>
          <a:bodyPr wrap="square" rtlCol="0">
            <a:spAutoFit/>
          </a:bodyPr>
          <a:lstStyle/>
          <a:p>
            <a:pPr algn="ctr"/>
            <a:r>
              <a:rPr lang="ro-RO" sz="6000" b="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COMPORTAREA UNOR GENOTIPURI DE MĂR CU REZISTENŢĂ LA BOLI EXISTENTE ÎN MICROCULTURĂ DE CONCURS</a:t>
            </a:r>
            <a:endParaRPr lang="en-US" sz="60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9" name="TextBox 18"/>
          <p:cNvSpPr txBox="1"/>
          <p:nvPr/>
        </p:nvSpPr>
        <p:spPr>
          <a:xfrm>
            <a:off x="14386437" y="7307504"/>
            <a:ext cx="13875827" cy="1215717"/>
          </a:xfrm>
          <a:prstGeom prst="rect">
            <a:avLst/>
          </a:prstGeom>
          <a:noFill/>
        </p:spPr>
        <p:txBody>
          <a:bodyPr wrap="square" rtlCol="0">
            <a:spAutoFit/>
          </a:bodyPr>
          <a:lstStyle/>
          <a:p>
            <a:pPr algn="r">
              <a:spcAft>
                <a:spcPts val="600"/>
              </a:spcAft>
            </a:pPr>
            <a:r>
              <a:rPr lang="ro-RO" sz="3600" b="1" dirty="0">
                <a:latin typeface="Arial" panose="020B0604020202020204" pitchFamily="34" charset="0"/>
                <a:cs typeface="Arial" panose="020B0604020202020204" pitchFamily="34" charset="0"/>
              </a:rPr>
              <a:t>Marian-Florin GAVRILĂ, Gheorghe </a:t>
            </a:r>
            <a:r>
              <a:rPr lang="ro-RO" sz="3600" b="1" dirty="0" smtClean="0">
                <a:latin typeface="Arial" panose="020B0604020202020204" pitchFamily="34" charset="0"/>
                <a:cs typeface="Arial" panose="020B0604020202020204" pitchFamily="34" charset="0"/>
              </a:rPr>
              <a:t>PETRE</a:t>
            </a:r>
          </a:p>
          <a:p>
            <a:pPr algn="r"/>
            <a:r>
              <a:rPr lang="ro-RO" sz="3200" b="1" dirty="0" smtClean="0">
                <a:latin typeface="Arial" panose="020B0604020202020204" pitchFamily="34" charset="0"/>
                <a:cs typeface="Arial" panose="020B0604020202020204" pitchFamily="34" charset="0"/>
              </a:rPr>
              <a:t>Stațiunea </a:t>
            </a:r>
            <a:r>
              <a:rPr lang="ro-RO" sz="3200" b="1" dirty="0">
                <a:latin typeface="Arial" panose="020B0604020202020204" pitchFamily="34" charset="0"/>
                <a:cs typeface="Arial" panose="020B0604020202020204" pitchFamily="34" charset="0"/>
              </a:rPr>
              <a:t>de </a:t>
            </a:r>
            <a:r>
              <a:rPr lang="ro-RO" sz="3200" b="1" dirty="0" smtClean="0">
                <a:latin typeface="Arial" panose="020B0604020202020204" pitchFamily="34" charset="0"/>
                <a:cs typeface="Arial" panose="020B0604020202020204" pitchFamily="34" charset="0"/>
              </a:rPr>
              <a:t>Cercetare-Dezvoltare </a:t>
            </a:r>
            <a:r>
              <a:rPr lang="ro-RO" sz="3200" b="1" dirty="0">
                <a:latin typeface="Arial" panose="020B0604020202020204" pitchFamily="34" charset="0"/>
                <a:cs typeface="Arial" panose="020B0604020202020204" pitchFamily="34" charset="0"/>
              </a:rPr>
              <a:t>pentru Pomicultură </a:t>
            </a:r>
            <a:r>
              <a:rPr lang="ro-RO" sz="3200" b="1" dirty="0" smtClean="0">
                <a:latin typeface="Arial" panose="020B0604020202020204" pitchFamily="34" charset="0"/>
                <a:cs typeface="Arial" panose="020B0604020202020204" pitchFamily="34" charset="0"/>
              </a:rPr>
              <a:t>Voinești</a:t>
            </a:r>
          </a:p>
        </p:txBody>
      </p:sp>
      <p:sp>
        <p:nvSpPr>
          <p:cNvPr id="20" name="TextBox 19"/>
          <p:cNvSpPr txBox="1"/>
          <p:nvPr/>
        </p:nvSpPr>
        <p:spPr>
          <a:xfrm>
            <a:off x="538164" y="8821609"/>
            <a:ext cx="27724101" cy="1554272"/>
          </a:xfrm>
          <a:prstGeom prst="rect">
            <a:avLst/>
          </a:prstGeom>
          <a:noFill/>
        </p:spPr>
        <p:txBody>
          <a:bodyPr wrap="square" rtlCol="0">
            <a:spAutoFit/>
          </a:bodyPr>
          <a:lstStyle/>
          <a:p>
            <a:pPr indent="457200">
              <a:spcAft>
                <a:spcPts val="600"/>
              </a:spcAft>
            </a:pPr>
            <a:r>
              <a:rPr lang="ro-RO" sz="3600" b="1" dirty="0" smtClean="0">
                <a:solidFill>
                  <a:srgbClr val="800000"/>
                </a:solidFill>
                <a:effectLst>
                  <a:outerShdw blurRad="38100" dist="38100" dir="2700000" algn="tl">
                    <a:srgbClr val="000000">
                      <a:alpha val="43137"/>
                    </a:srgbClr>
                  </a:outerShdw>
                </a:effectLst>
                <a:latin typeface="Arial" charset="0"/>
                <a:ea typeface="Arial" charset="0"/>
                <a:cs typeface="Arial" charset="0"/>
              </a:rPr>
              <a:t>INTRODUCERE</a:t>
            </a:r>
          </a:p>
          <a:p>
            <a:pPr indent="457200" algn="just"/>
            <a:r>
              <a:rPr lang="ro-RO" sz="1800" b="1" dirty="0" smtClean="0">
                <a:latin typeface="Arial" panose="020B0604020202020204" pitchFamily="34" charset="0"/>
                <a:cs typeface="Arial" panose="020B0604020202020204" pitchFamily="34" charset="0"/>
              </a:rPr>
              <a:t>Completarea </a:t>
            </a:r>
            <a:r>
              <a:rPr lang="ro-RO" sz="1800" b="1" dirty="0">
                <a:latin typeface="Arial" panose="020B0604020202020204" pitchFamily="34" charset="0"/>
                <a:cs typeface="Arial" panose="020B0604020202020204" pitchFamily="34" charset="0"/>
              </a:rPr>
              <a:t>sortimentului sau înlocuirea unor soiuri care nu mai corespund cerințelor de piață, se realizează prin obținerea de noi soiuri cu însușiri valoroase, corespunzătoare exigențelor producătorilor, sensibili la eficiența economică. Programul de ameliorare a mărului la Voineşti, a avut şi are ca obiectiv, crearea de noi soiuri cu rezistenţă la boli, cu fructe de calitate, productivitate şi diferite epoci de maturare a fructelor.</a:t>
            </a:r>
            <a:endParaRPr lang="en-US" sz="1800" b="1" dirty="0">
              <a:latin typeface="Arial" panose="020B0604020202020204" pitchFamily="34" charset="0"/>
              <a:cs typeface="Arial" panose="020B0604020202020204" pitchFamily="34" charset="0"/>
            </a:endParaRPr>
          </a:p>
          <a:p>
            <a:pPr indent="457200" algn="just"/>
            <a:r>
              <a:rPr lang="ro-RO" sz="1800" b="1" dirty="0">
                <a:latin typeface="Arial" panose="020B0604020202020204" pitchFamily="34" charset="0"/>
                <a:cs typeface="Arial" panose="020B0604020202020204" pitchFamily="34" charset="0"/>
              </a:rPr>
              <a:t>Din combinațiile hibride efectuate în anul 2004, evaluate după rezistența la boli şi calitate a fructelor, au fost identificate din câmpurile de selecție, 11 genotipuri de măr transferate în microcultura de concurs, înființată în anul 2019.  </a:t>
            </a:r>
            <a:endParaRPr lang="en-US" sz="1800" b="1" dirty="0">
              <a:latin typeface="Arial" panose="020B0604020202020204" pitchFamily="34" charset="0"/>
              <a:cs typeface="Arial" panose="020B0604020202020204" pitchFamily="34" charset="0"/>
            </a:endParaRPr>
          </a:p>
        </p:txBody>
      </p:sp>
      <p:sp>
        <p:nvSpPr>
          <p:cNvPr id="21" name="TextBox 20"/>
          <p:cNvSpPr txBox="1"/>
          <p:nvPr/>
        </p:nvSpPr>
        <p:spPr>
          <a:xfrm>
            <a:off x="538165" y="10709487"/>
            <a:ext cx="5748336" cy="646331"/>
          </a:xfrm>
          <a:prstGeom prst="rect">
            <a:avLst/>
          </a:prstGeom>
          <a:noFill/>
        </p:spPr>
        <p:txBody>
          <a:bodyPr wrap="square" rtlCol="0">
            <a:spAutoFit/>
          </a:bodyPr>
          <a:lstStyle/>
          <a:p>
            <a:pPr indent="457200">
              <a:spcAft>
                <a:spcPts val="600"/>
              </a:spcAft>
            </a:pPr>
            <a:r>
              <a:rPr lang="ro-RO" sz="3600" b="1" dirty="0">
                <a:solidFill>
                  <a:srgbClr val="800000"/>
                </a:solidFill>
                <a:effectLst>
                  <a:outerShdw blurRad="38100" dist="38100" dir="2700000" algn="tl">
                    <a:srgbClr val="000000">
                      <a:alpha val="43137"/>
                    </a:srgbClr>
                  </a:outerShdw>
                </a:effectLst>
                <a:latin typeface="Arial" charset="0"/>
                <a:ea typeface="Arial" charset="0"/>
                <a:cs typeface="Arial" charset="0"/>
              </a:rPr>
              <a:t>MATERIAL ŞI </a:t>
            </a:r>
            <a:r>
              <a:rPr lang="ro-RO" sz="3600" b="1" dirty="0" smtClean="0">
                <a:solidFill>
                  <a:srgbClr val="800000"/>
                </a:solidFill>
                <a:effectLst>
                  <a:outerShdw blurRad="38100" dist="38100" dir="2700000" algn="tl">
                    <a:srgbClr val="000000">
                      <a:alpha val="43137"/>
                    </a:srgbClr>
                  </a:outerShdw>
                </a:effectLst>
                <a:latin typeface="Arial" charset="0"/>
                <a:ea typeface="Arial" charset="0"/>
                <a:cs typeface="Arial" charset="0"/>
              </a:rPr>
              <a:t>METODE</a:t>
            </a:r>
            <a:endParaRPr lang="ro-RO" sz="3600" b="1" dirty="0">
              <a:solidFill>
                <a:srgbClr val="800000"/>
              </a:solidFill>
              <a:effectLst>
                <a:outerShdw blurRad="38100" dist="38100" dir="2700000" algn="tl">
                  <a:srgbClr val="000000">
                    <a:alpha val="43137"/>
                  </a:srgbClr>
                </a:outerShdw>
              </a:effectLst>
              <a:latin typeface="Arial" charset="0"/>
              <a:ea typeface="Arial" charset="0"/>
              <a:cs typeface="Arial" charset="0"/>
            </a:endParaRPr>
          </a:p>
        </p:txBody>
      </p:sp>
      <p:grpSp>
        <p:nvGrpSpPr>
          <p:cNvPr id="3" name="Group 2"/>
          <p:cNvGrpSpPr/>
          <p:nvPr/>
        </p:nvGrpSpPr>
        <p:grpSpPr>
          <a:xfrm>
            <a:off x="2567" y="4571073"/>
            <a:ext cx="28797858" cy="197853"/>
            <a:chOff x="2567" y="4736508"/>
            <a:chExt cx="28797858" cy="197853"/>
          </a:xfrm>
        </p:grpSpPr>
        <p:cxnSp>
          <p:nvCxnSpPr>
            <p:cNvPr id="17" name="Straight Connector 16"/>
            <p:cNvCxnSpPr/>
            <p:nvPr/>
          </p:nvCxnSpPr>
          <p:spPr>
            <a:xfrm>
              <a:off x="2567" y="4736508"/>
              <a:ext cx="28797858" cy="0"/>
            </a:xfrm>
            <a:prstGeom prst="line">
              <a:avLst/>
            </a:prstGeom>
            <a:ln w="127000" cmpd="sng">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2567" y="4808769"/>
              <a:ext cx="28797858" cy="0"/>
            </a:xfrm>
            <a:prstGeom prst="line">
              <a:avLst/>
            </a:prstGeom>
            <a:ln w="1270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567" y="4934361"/>
              <a:ext cx="28797858" cy="0"/>
            </a:xfrm>
            <a:prstGeom prst="line">
              <a:avLst/>
            </a:prstGeom>
            <a:ln w="127000">
              <a:solidFill>
                <a:srgbClr val="0070C0"/>
              </a:solidFill>
            </a:ln>
          </p:spPr>
          <p:style>
            <a:lnRef idx="1">
              <a:schemeClr val="accent1"/>
            </a:lnRef>
            <a:fillRef idx="0">
              <a:schemeClr val="accent1"/>
            </a:fillRef>
            <a:effectRef idx="0">
              <a:schemeClr val="accent1"/>
            </a:effectRef>
            <a:fontRef idx="minor">
              <a:schemeClr val="tx1"/>
            </a:fontRef>
          </p:style>
        </p:cxnSp>
      </p:grpSp>
      <p:sp>
        <p:nvSpPr>
          <p:cNvPr id="12" name="TextBox 11"/>
          <p:cNvSpPr txBox="1"/>
          <p:nvPr/>
        </p:nvSpPr>
        <p:spPr>
          <a:xfrm>
            <a:off x="4646254" y="359857"/>
            <a:ext cx="19507917" cy="4554901"/>
          </a:xfrm>
          <a:prstGeom prst="rect">
            <a:avLst/>
          </a:prstGeom>
          <a:noFill/>
        </p:spPr>
        <p:txBody>
          <a:bodyPr wrap="square" rtlCol="0">
            <a:spAutoFit/>
          </a:bodyPr>
          <a:lstStyle/>
          <a:p>
            <a:pPr algn="ctr"/>
            <a:r>
              <a:rPr lang="ro-RO" sz="5333" b="1" dirty="0" smtClean="0">
                <a:latin typeface="Arial Black" panose="020B0A04020102020204" pitchFamily="34" charset="0"/>
              </a:rPr>
              <a:t>Conferinţa </a:t>
            </a:r>
            <a:r>
              <a:rPr lang="ro-RO" sz="5333" b="1" dirty="0">
                <a:latin typeface="Arial Black" panose="020B0A04020102020204" pitchFamily="34" charset="0"/>
              </a:rPr>
              <a:t>anuală</a:t>
            </a:r>
            <a:endParaRPr lang="en-US" sz="5333" b="1" dirty="0">
              <a:latin typeface="Arial Black" panose="020B0A04020102020204" pitchFamily="34" charset="0"/>
            </a:endParaRPr>
          </a:p>
          <a:p>
            <a:pPr algn="ctr">
              <a:spcBef>
                <a:spcPts val="1200"/>
              </a:spcBef>
            </a:pPr>
            <a:r>
              <a:rPr lang="ro-RO" sz="5500" b="1" dirty="0" smtClean="0">
                <a:latin typeface="Arial Black" panose="020B0A04020102020204" pitchFamily="34" charset="0"/>
              </a:rPr>
              <a:t>„</a:t>
            </a:r>
            <a:r>
              <a:rPr lang="en-US" sz="5500" b="1" dirty="0" err="1" smtClean="0">
                <a:latin typeface="Arial Black" panose="020B0A04020102020204" pitchFamily="34" charset="0"/>
              </a:rPr>
              <a:t>REALIZĂRI</a:t>
            </a:r>
            <a:r>
              <a:rPr lang="en-US" sz="5500" b="1" dirty="0" smtClean="0">
                <a:latin typeface="Arial Black" panose="020B0A04020102020204" pitchFamily="34" charset="0"/>
              </a:rPr>
              <a:t> </a:t>
            </a:r>
            <a:r>
              <a:rPr lang="ro-RO" sz="5500" b="1" dirty="0" smtClean="0">
                <a:latin typeface="Arial Black" panose="020B0A04020102020204" pitchFamily="34" charset="0"/>
              </a:rPr>
              <a:t>Ş</a:t>
            </a:r>
            <a:r>
              <a:rPr lang="en-US" sz="5500" b="1" dirty="0" smtClean="0">
                <a:latin typeface="Arial Black" panose="020B0A04020102020204" pitchFamily="34" charset="0"/>
              </a:rPr>
              <a:t>I PERSPECTIVE </a:t>
            </a:r>
            <a:r>
              <a:rPr lang="en-US" sz="5500" b="1" dirty="0" err="1" smtClean="0">
                <a:latin typeface="Arial Black" panose="020B0A04020102020204" pitchFamily="34" charset="0"/>
              </a:rPr>
              <a:t>ÎN</a:t>
            </a:r>
            <a:r>
              <a:rPr lang="en-US" sz="5500" b="1" dirty="0" smtClean="0">
                <a:latin typeface="Arial Black" panose="020B0A04020102020204" pitchFamily="34" charset="0"/>
              </a:rPr>
              <a:t> </a:t>
            </a:r>
            <a:r>
              <a:rPr lang="en-US" sz="5500" b="1" dirty="0" err="1" smtClean="0">
                <a:latin typeface="Arial Black" panose="020B0A04020102020204" pitchFamily="34" charset="0"/>
              </a:rPr>
              <a:t>CERCETAREA</a:t>
            </a:r>
            <a:r>
              <a:rPr lang="en-US" sz="5500" b="1" dirty="0" smtClean="0">
                <a:latin typeface="Arial Black" panose="020B0A04020102020204" pitchFamily="34" charset="0"/>
              </a:rPr>
              <a:t> </a:t>
            </a:r>
            <a:r>
              <a:rPr lang="en-US" sz="5500" b="1" dirty="0" err="1" smtClean="0">
                <a:latin typeface="Arial Black" panose="020B0A04020102020204" pitchFamily="34" charset="0"/>
              </a:rPr>
              <a:t>AGRICOLĂ</a:t>
            </a:r>
            <a:r>
              <a:rPr lang="en-US" sz="5500" b="1" dirty="0" smtClean="0">
                <a:latin typeface="Arial Black" panose="020B0A04020102020204" pitchFamily="34" charset="0"/>
              </a:rPr>
              <a:t> </a:t>
            </a:r>
            <a:r>
              <a:rPr lang="ro-RO" sz="5500" b="1" dirty="0" smtClean="0">
                <a:latin typeface="Arial Black" panose="020B0A04020102020204" pitchFamily="34" charset="0"/>
              </a:rPr>
              <a:t>Ş</a:t>
            </a:r>
            <a:r>
              <a:rPr lang="en-US" sz="5500" b="1" dirty="0" smtClean="0">
                <a:latin typeface="Arial Black" panose="020B0A04020102020204" pitchFamily="34" charset="0"/>
              </a:rPr>
              <a:t>I </a:t>
            </a:r>
            <a:r>
              <a:rPr lang="en-US" sz="5500" b="1" dirty="0" err="1" smtClean="0">
                <a:latin typeface="Arial Black" panose="020B0A04020102020204" pitchFamily="34" charset="0"/>
              </a:rPr>
              <a:t>SILVICĂ</a:t>
            </a:r>
            <a:r>
              <a:rPr lang="en-US" sz="5500" b="1" dirty="0" smtClean="0">
                <a:latin typeface="Arial Black" panose="020B0A04020102020204" pitchFamily="34" charset="0"/>
              </a:rPr>
              <a:t> </a:t>
            </a:r>
            <a:r>
              <a:rPr lang="en-US" sz="5500" b="1" dirty="0" err="1" smtClean="0">
                <a:latin typeface="Arial Black" panose="020B0A04020102020204" pitchFamily="34" charset="0"/>
              </a:rPr>
              <a:t>ROMÂNEASCĂ</a:t>
            </a:r>
            <a:r>
              <a:rPr lang="en-US" sz="5500" b="1" dirty="0" smtClean="0">
                <a:latin typeface="Arial Black" panose="020B0A04020102020204" pitchFamily="34" charset="0"/>
              </a:rPr>
              <a:t>”</a:t>
            </a:r>
          </a:p>
          <a:p>
            <a:pPr algn="ctr">
              <a:spcBef>
                <a:spcPts val="1200"/>
              </a:spcBef>
            </a:pPr>
            <a:r>
              <a:rPr lang="en-US" sz="5333" b="1" dirty="0" smtClean="0">
                <a:latin typeface="Arial Black" panose="020B0A04020102020204" pitchFamily="34" charset="0"/>
              </a:rPr>
              <a:t>Edi</a:t>
            </a:r>
            <a:r>
              <a:rPr lang="ro-RO" sz="5333" b="1" dirty="0" smtClean="0">
                <a:latin typeface="Arial Black" panose="020B0A04020102020204" pitchFamily="34" charset="0"/>
              </a:rPr>
              <a:t>ţia </a:t>
            </a:r>
            <a:r>
              <a:rPr lang="ro-RO" sz="5333" b="1" dirty="0">
                <a:latin typeface="Arial Black" panose="020B0A04020102020204" pitchFamily="34" charset="0"/>
              </a:rPr>
              <a:t>a V-a – 2</a:t>
            </a:r>
            <a:r>
              <a:rPr lang="en-US" sz="5333" b="1" dirty="0">
                <a:latin typeface="Arial Black" panose="020B0A04020102020204" pitchFamily="34" charset="0"/>
              </a:rPr>
              <a:t>8</a:t>
            </a:r>
            <a:r>
              <a:rPr lang="ro-RO" sz="5333" b="1" dirty="0">
                <a:latin typeface="Arial Black" panose="020B0A04020102020204" pitchFamily="34" charset="0"/>
              </a:rPr>
              <a:t> mai 2026</a:t>
            </a:r>
          </a:p>
          <a:p>
            <a:endParaRPr lang="en-US" sz="5333" dirty="0"/>
          </a:p>
        </p:txBody>
      </p:sp>
      <p:pic>
        <p:nvPicPr>
          <p:cNvPr id="26" name="Picture 25"/>
          <p:cNvPicPr/>
          <p:nvPr/>
        </p:nvPicPr>
        <p:blipFill>
          <a:blip r:embed="rId2">
            <a:extLst>
              <a:ext uri="{28A0092B-C50C-407E-A947-70E740481C1C}">
                <a14:useLocalDpi xmlns:a14="http://schemas.microsoft.com/office/drawing/2010/main" val="0"/>
              </a:ext>
            </a:extLst>
          </a:blip>
          <a:srcRect/>
          <a:stretch>
            <a:fillRect/>
          </a:stretch>
        </p:blipFill>
        <p:spPr bwMode="auto">
          <a:xfrm>
            <a:off x="672683" y="453463"/>
            <a:ext cx="2830614" cy="3576425"/>
          </a:xfrm>
          <a:prstGeom prst="rect">
            <a:avLst/>
          </a:prstGeom>
          <a:noFill/>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000829" y="753044"/>
            <a:ext cx="2952937" cy="3042420"/>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1371966458"/>
              </p:ext>
            </p:extLst>
          </p:nvPr>
        </p:nvGraphicFramePr>
        <p:xfrm>
          <a:off x="18192750" y="14638039"/>
          <a:ext cx="10024136" cy="4518969"/>
        </p:xfrm>
        <a:graphic>
          <a:graphicData uri="http://schemas.openxmlformats.org/drawingml/2006/table">
            <a:tbl>
              <a:tblPr firstRow="1" firstCol="1" bandRow="1" bandCol="1">
                <a:tableStyleId>{72833802-FEF1-4C79-8D5D-14CF1EAF98D9}</a:tableStyleId>
              </a:tblPr>
              <a:tblGrid>
                <a:gridCol w="367966">
                  <a:extLst>
                    <a:ext uri="{9D8B030D-6E8A-4147-A177-3AD203B41FA5}">
                      <a16:colId xmlns:a16="http://schemas.microsoft.com/office/drawing/2014/main" val="20000"/>
                    </a:ext>
                  </a:extLst>
                </a:gridCol>
                <a:gridCol w="1621256">
                  <a:extLst>
                    <a:ext uri="{9D8B030D-6E8A-4147-A177-3AD203B41FA5}">
                      <a16:colId xmlns:a16="http://schemas.microsoft.com/office/drawing/2014/main" val="20001"/>
                    </a:ext>
                  </a:extLst>
                </a:gridCol>
                <a:gridCol w="1122947">
                  <a:extLst>
                    <a:ext uri="{9D8B030D-6E8A-4147-A177-3AD203B41FA5}">
                      <a16:colId xmlns:a16="http://schemas.microsoft.com/office/drawing/2014/main" val="20002"/>
                    </a:ext>
                  </a:extLst>
                </a:gridCol>
                <a:gridCol w="866274">
                  <a:extLst>
                    <a:ext uri="{9D8B030D-6E8A-4147-A177-3AD203B41FA5}">
                      <a16:colId xmlns:a16="http://schemas.microsoft.com/office/drawing/2014/main" val="20003"/>
                    </a:ext>
                  </a:extLst>
                </a:gridCol>
                <a:gridCol w="1187115">
                  <a:extLst>
                    <a:ext uri="{9D8B030D-6E8A-4147-A177-3AD203B41FA5}">
                      <a16:colId xmlns:a16="http://schemas.microsoft.com/office/drawing/2014/main" val="20004"/>
                    </a:ext>
                  </a:extLst>
                </a:gridCol>
                <a:gridCol w="657727">
                  <a:extLst>
                    <a:ext uri="{9D8B030D-6E8A-4147-A177-3AD203B41FA5}">
                      <a16:colId xmlns:a16="http://schemas.microsoft.com/office/drawing/2014/main" val="20005"/>
                    </a:ext>
                  </a:extLst>
                </a:gridCol>
                <a:gridCol w="850231">
                  <a:extLst>
                    <a:ext uri="{9D8B030D-6E8A-4147-A177-3AD203B41FA5}">
                      <a16:colId xmlns:a16="http://schemas.microsoft.com/office/drawing/2014/main" val="20006"/>
                    </a:ext>
                  </a:extLst>
                </a:gridCol>
                <a:gridCol w="1155032">
                  <a:extLst>
                    <a:ext uri="{9D8B030D-6E8A-4147-A177-3AD203B41FA5}">
                      <a16:colId xmlns:a16="http://schemas.microsoft.com/office/drawing/2014/main" val="20007"/>
                    </a:ext>
                  </a:extLst>
                </a:gridCol>
                <a:gridCol w="1235242">
                  <a:extLst>
                    <a:ext uri="{9D8B030D-6E8A-4147-A177-3AD203B41FA5}">
                      <a16:colId xmlns:a16="http://schemas.microsoft.com/office/drawing/2014/main" val="20008"/>
                    </a:ext>
                  </a:extLst>
                </a:gridCol>
                <a:gridCol w="960346">
                  <a:extLst>
                    <a:ext uri="{9D8B030D-6E8A-4147-A177-3AD203B41FA5}">
                      <a16:colId xmlns:a16="http://schemas.microsoft.com/office/drawing/2014/main" val="20009"/>
                    </a:ext>
                  </a:extLst>
                </a:gridCol>
              </a:tblGrid>
              <a:tr h="505261">
                <a:tc rowSpan="2">
                  <a:txBody>
                    <a:bodyPr/>
                    <a:lstStyle/>
                    <a:p>
                      <a:pPr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Nr. crt. </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rowSpan="2">
                  <a:txBody>
                    <a:bodyPr/>
                    <a:lstStyle/>
                    <a:p>
                      <a:pPr algn="ctr">
                        <a:lnSpc>
                          <a:spcPct val="99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Genotipul/ portaltoiul</a:t>
                      </a:r>
                      <a:r>
                        <a:rPr lang="ro-RO" sz="1600" b="1" kern="100" dirty="0" smtClean="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gridSpan="3">
                  <a:txBody>
                    <a:bodyPr/>
                    <a:lstStyle/>
                    <a:p>
                      <a:pPr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Dimensiunile pomilor(cm)</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hMerge="1">
                  <a:txBody>
                    <a:bodyPr/>
                    <a:lstStyle/>
                    <a:p>
                      <a:endParaRPr lang="en-US"/>
                    </a:p>
                  </a:txBody>
                  <a:tcPr/>
                </a:tc>
                <a:tc hMerge="1">
                  <a:txBody>
                    <a:bodyPr/>
                    <a:lstStyle/>
                    <a:p>
                      <a:endParaRPr lang="en-US"/>
                    </a:p>
                  </a:txBody>
                  <a:tcPr/>
                </a:tc>
                <a:tc gridSpan="5">
                  <a:txBody>
                    <a:bodyPr/>
                    <a:lstStyle/>
                    <a:p>
                      <a:pPr marL="60960"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Volumul de coroană (mc)</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98475">
                <a:tc vMerge="1">
                  <a:txBody>
                    <a:bodyPr/>
                    <a:lstStyle/>
                    <a:p>
                      <a:endParaRPr lang="en-US"/>
                    </a:p>
                  </a:txBody>
                  <a:tcPr/>
                </a:tc>
                <a:tc vMerge="1">
                  <a:txBody>
                    <a:bodyPr/>
                    <a:lstStyle/>
                    <a:p>
                      <a:endParaRPr lang="en-US"/>
                    </a:p>
                  </a:txBody>
                  <a:tcPr/>
                </a:tc>
                <a:tc>
                  <a:txBody>
                    <a:bodyPr/>
                    <a:lstStyle/>
                    <a:p>
                      <a:pPr marL="2603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Diametrul </a:t>
                      </a:r>
                      <a:endParaRPr lang="en-US" sz="1600" b="1" dirty="0">
                        <a:solidFill>
                          <a:schemeClr val="tx1"/>
                        </a:solidFill>
                        <a:effectLst/>
                        <a:latin typeface="Arial" panose="020B0604020202020204" pitchFamily="34" charset="0"/>
                        <a:cs typeface="Arial" panose="020B0604020202020204" pitchFamily="34" charset="0"/>
                      </a:endParaRPr>
                    </a:p>
                    <a:p>
                      <a:pPr marR="3238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Anul 6 </a:t>
                      </a:r>
                      <a:endParaRPr lang="en-US" sz="1600" b="1" dirty="0">
                        <a:solidFill>
                          <a:schemeClr val="tx1"/>
                        </a:solidFill>
                        <a:effectLst/>
                        <a:latin typeface="Arial" panose="020B0604020202020204" pitchFamily="34" charset="0"/>
                        <a:cs typeface="Arial" panose="020B0604020202020204" pitchFamily="34" charset="0"/>
                      </a:endParaRPr>
                    </a:p>
                    <a:p>
                      <a:pPr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(mm) </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ctr">
                        <a:lnSpc>
                          <a:spcPct val="107000"/>
                        </a:lnSpc>
                        <a:spcAft>
                          <a:spcPts val="0"/>
                        </a:spcAft>
                      </a:pPr>
                      <a:r>
                        <a:rPr lang="ro-RO" sz="1600" b="1" kern="100" dirty="0" smtClean="0">
                          <a:solidFill>
                            <a:schemeClr val="tx1"/>
                          </a:solidFill>
                          <a:effectLst/>
                          <a:latin typeface="Arial" panose="020B0604020202020204" pitchFamily="34" charset="0"/>
                          <a:cs typeface="Arial" panose="020B0604020202020204" pitchFamily="34" charset="0"/>
                        </a:rPr>
                        <a:t>Înăl-țimea</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marL="3175" indent="-3175" algn="ctr">
                        <a:lnSpc>
                          <a:spcPct val="107000"/>
                        </a:lnSpc>
                        <a:spcAft>
                          <a:spcPts val="0"/>
                        </a:spcAft>
                      </a:pPr>
                      <a:r>
                        <a:rPr lang="ro-RO" sz="1600" b="1" kern="100" dirty="0" smtClean="0">
                          <a:solidFill>
                            <a:schemeClr val="tx1"/>
                          </a:solidFill>
                          <a:effectLst/>
                          <a:latin typeface="Arial" panose="020B0604020202020204" pitchFamily="34" charset="0"/>
                          <a:cs typeface="Arial" panose="020B0604020202020204" pitchFamily="34" charset="0"/>
                        </a:rPr>
                        <a:t>Grosimea </a:t>
                      </a:r>
                      <a:r>
                        <a:rPr lang="ro-RO" sz="1600" b="1" kern="100" dirty="0">
                          <a:solidFill>
                            <a:schemeClr val="tx1"/>
                          </a:solidFill>
                          <a:effectLst/>
                          <a:latin typeface="Arial" panose="020B0604020202020204" pitchFamily="34" charset="0"/>
                          <a:cs typeface="Arial" panose="020B0604020202020204" pitchFamily="34" charset="0"/>
                        </a:rPr>
                        <a:t>gardului fructifer</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ctr">
                        <a:lnSpc>
                          <a:spcPct val="107000"/>
                        </a:lnSpc>
                        <a:spcAft>
                          <a:spcPts val="0"/>
                        </a:spcAft>
                      </a:pPr>
                      <a:r>
                        <a:rPr lang="ro-RO" sz="1600" b="1" kern="100" dirty="0" smtClean="0">
                          <a:solidFill>
                            <a:schemeClr val="tx1"/>
                          </a:solidFill>
                          <a:effectLst/>
                          <a:latin typeface="Arial" panose="020B0604020202020204" pitchFamily="34" charset="0"/>
                          <a:cs typeface="Arial" panose="020B0604020202020204" pitchFamily="34" charset="0"/>
                        </a:rPr>
                        <a:t>pe</a:t>
                      </a:r>
                      <a:r>
                        <a:rPr lang="ro-RO" sz="1600" b="1" kern="100" baseline="0" dirty="0" smtClean="0">
                          <a:solidFill>
                            <a:schemeClr val="tx1"/>
                          </a:solidFill>
                          <a:effectLst/>
                          <a:latin typeface="Arial" panose="020B0604020202020204" pitchFamily="34" charset="0"/>
                          <a:cs typeface="Arial" panose="020B0604020202020204" pitchFamily="34" charset="0"/>
                        </a:rPr>
                        <a:t> </a:t>
                      </a:r>
                      <a:r>
                        <a:rPr lang="ro-RO" sz="1600" b="1" kern="100" dirty="0" smtClean="0">
                          <a:solidFill>
                            <a:schemeClr val="tx1"/>
                          </a:solidFill>
                          <a:effectLst/>
                          <a:latin typeface="Arial" panose="020B0604020202020204" pitchFamily="34" charset="0"/>
                          <a:cs typeface="Arial" panose="020B0604020202020204" pitchFamily="34" charset="0"/>
                        </a:rPr>
                        <a:t>pom</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marR="2984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la ha</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ctr">
                        <a:lnSpc>
                          <a:spcPct val="98000"/>
                        </a:lnSpc>
                        <a:spcAft>
                          <a:spcPts val="10"/>
                        </a:spcAft>
                      </a:pPr>
                      <a:r>
                        <a:rPr lang="ro-RO" sz="1600" b="1" kern="100" dirty="0">
                          <a:solidFill>
                            <a:schemeClr val="tx1"/>
                          </a:solidFill>
                          <a:effectLst/>
                          <a:latin typeface="Arial" panose="020B0604020202020204" pitchFamily="34" charset="0"/>
                          <a:cs typeface="Arial" panose="020B0604020202020204" pitchFamily="34" charset="0"/>
                        </a:rPr>
                        <a:t>Diferențe ± față de Mt</a:t>
                      </a:r>
                      <a:endParaRPr lang="en-US" sz="1600" b="1" dirty="0">
                        <a:solidFill>
                          <a:schemeClr val="tx1"/>
                        </a:solidFill>
                        <a:effectLst/>
                        <a:latin typeface="Arial" panose="020B0604020202020204" pitchFamily="34" charset="0"/>
                        <a:cs typeface="Arial" panose="020B0604020202020204" pitchFamily="34" charset="0"/>
                      </a:endParaRPr>
                    </a:p>
                    <a:p>
                      <a:pPr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(pe pom)</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ctr">
                        <a:lnSpc>
                          <a:spcPct val="98000"/>
                        </a:lnSpc>
                        <a:spcAft>
                          <a:spcPts val="10"/>
                        </a:spcAft>
                      </a:pPr>
                      <a:r>
                        <a:rPr lang="ro-RO" sz="1600" b="1" kern="100" dirty="0">
                          <a:solidFill>
                            <a:schemeClr val="tx1"/>
                          </a:solidFill>
                          <a:effectLst/>
                          <a:latin typeface="Arial" panose="020B0604020202020204" pitchFamily="34" charset="0"/>
                          <a:cs typeface="Arial" panose="020B0604020202020204" pitchFamily="34" charset="0"/>
                        </a:rPr>
                        <a:t>Diferențe ± față de Mt</a:t>
                      </a:r>
                      <a:endParaRPr lang="en-US" sz="1600" b="1" dirty="0">
                        <a:solidFill>
                          <a:schemeClr val="tx1"/>
                        </a:solidFill>
                        <a:effectLst/>
                        <a:latin typeface="Arial" panose="020B0604020202020204" pitchFamily="34" charset="0"/>
                        <a:cs typeface="Arial" panose="020B0604020202020204" pitchFamily="34" charset="0"/>
                      </a:endParaRPr>
                    </a:p>
                    <a:p>
                      <a:pPr marR="31750"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(la ha)</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marL="67310"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Semni-</a:t>
                      </a:r>
                      <a:endParaRPr lang="en-US" sz="1600" b="1" dirty="0">
                        <a:solidFill>
                          <a:schemeClr val="tx1"/>
                        </a:solidFill>
                        <a:effectLst/>
                        <a:latin typeface="Arial" panose="020B0604020202020204" pitchFamily="34" charset="0"/>
                        <a:cs typeface="Arial" panose="020B0604020202020204" pitchFamily="34" charset="0"/>
                      </a:endParaRPr>
                    </a:p>
                    <a:p>
                      <a:pPr marR="35560"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ficație</a:t>
                      </a:r>
                      <a:endParaRPr lang="en-US" sz="1600" b="1" dirty="0">
                        <a:solidFill>
                          <a:schemeClr val="tx1"/>
                        </a:solidFill>
                        <a:effectLst/>
                        <a:latin typeface="Arial" panose="020B0604020202020204" pitchFamily="34" charset="0"/>
                        <a:cs typeface="Arial" panose="020B0604020202020204" pitchFamily="34" charset="0"/>
                      </a:endParaRPr>
                    </a:p>
                    <a:p>
                      <a:pPr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(pe pom)</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10001"/>
                  </a:ext>
                </a:extLst>
              </a:tr>
              <a:tr h="170815">
                <a:tc>
                  <a:txBody>
                    <a:bodyPr/>
                    <a:lstStyle/>
                    <a:p>
                      <a:pPr marL="5778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1 </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31750"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'Cezar'/M9 </a:t>
                      </a:r>
                      <a:r>
                        <a:rPr lang="ro-RO" sz="1600" b="1" kern="100" dirty="0" smtClean="0">
                          <a:solidFill>
                            <a:schemeClr val="tx1"/>
                          </a:solidFill>
                          <a:effectLst/>
                          <a:latin typeface="Arial" panose="020B0604020202020204" pitchFamily="34" charset="0"/>
                          <a:cs typeface="Arial" panose="020B0604020202020204" pitchFamily="34" charset="0"/>
                        </a:rPr>
                        <a:t>(Mt</a:t>
                      </a:r>
                      <a:r>
                        <a:rPr lang="ro-RO" sz="1600" b="1" kern="100"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39,5 </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200</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65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70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2857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1.05</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7747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4200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429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0.00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65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020"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2"/>
                  </a:ext>
                </a:extLst>
              </a:tr>
              <a:tr h="168910">
                <a:tc>
                  <a:txBody>
                    <a:bodyPr/>
                    <a:lstStyle/>
                    <a:p>
                      <a:pPr marL="5778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2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9588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H 18/6 /M9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40,7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210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65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90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2857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1.44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7747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5760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02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+0.39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+3360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492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3"/>
                  </a:ext>
                </a:extLst>
              </a:tr>
              <a:tr h="170815">
                <a:tc>
                  <a:txBody>
                    <a:bodyPr/>
                    <a:lstStyle/>
                    <a:p>
                      <a:pPr marL="5778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3 </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8064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H 19/6 / M9</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37,1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200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65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70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2857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1.05</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77470"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4200</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429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0.00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+1400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619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ns</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4"/>
                  </a:ext>
                </a:extLst>
              </a:tr>
              <a:tr h="170815">
                <a:tc>
                  <a:txBody>
                    <a:bodyPr/>
                    <a:lstStyle/>
                    <a:p>
                      <a:pPr marL="5778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4 </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111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H 8/1 /M9</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49,0 </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200</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65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90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2857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1.35</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7747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5400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02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+0.30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+3000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492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5"/>
                  </a:ext>
                </a:extLst>
              </a:tr>
              <a:tr h="168910">
                <a:tc>
                  <a:txBody>
                    <a:bodyPr/>
                    <a:lstStyle/>
                    <a:p>
                      <a:pPr marL="5778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5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9588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H 4/17 /M9</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46,8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200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65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80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2857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1.20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7747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4800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02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+0.15</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+2200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492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6"/>
                  </a:ext>
                </a:extLst>
              </a:tr>
              <a:tr h="170815">
                <a:tc>
                  <a:txBody>
                    <a:bodyPr/>
                    <a:lstStyle/>
                    <a:p>
                      <a:pPr marL="5778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6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9588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H 1/28 /M9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50,0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210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65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85</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2857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1.30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7747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5200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02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+0.25</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+3000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492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7"/>
                  </a:ext>
                </a:extLst>
              </a:tr>
              <a:tr h="169545">
                <a:tc>
                  <a:txBody>
                    <a:bodyPr/>
                    <a:lstStyle/>
                    <a:p>
                      <a:pPr marL="5778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7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9588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H 4/44 /M9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51,9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200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65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90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2857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1.35</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7747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5400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02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+0.30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+3000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492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8"/>
                  </a:ext>
                </a:extLst>
              </a:tr>
              <a:tr h="170815">
                <a:tc>
                  <a:txBody>
                    <a:bodyPr/>
                    <a:lstStyle/>
                    <a:p>
                      <a:pPr marL="5778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8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111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H 2/3 /M9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39,5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170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65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70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2857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0.84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7747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3360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02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-0.21</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175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+560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65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00</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9"/>
                  </a:ext>
                </a:extLst>
              </a:tr>
              <a:tr h="170815">
                <a:tc>
                  <a:txBody>
                    <a:bodyPr/>
                    <a:lstStyle/>
                    <a:p>
                      <a:pPr marL="5778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9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9588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H 4/42 /M9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50,3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200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65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70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2857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1.05</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7747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4200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429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0.00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+1400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619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ns</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10"/>
                  </a:ext>
                </a:extLst>
              </a:tr>
              <a:tr h="168910">
                <a:tc>
                  <a:txBody>
                    <a:bodyPr/>
                    <a:lstStyle/>
                    <a:p>
                      <a:pPr marL="1968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10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9588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H 14/1 /M9</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50,0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200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65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80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2857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1.20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7747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4800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02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+0.15</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+2200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492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11"/>
                  </a:ext>
                </a:extLst>
              </a:tr>
              <a:tr h="170815">
                <a:tc>
                  <a:txBody>
                    <a:bodyPr/>
                    <a:lstStyle/>
                    <a:p>
                      <a:pPr marL="1968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11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9588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H 1/55 /M9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43,0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210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65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80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2857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1.28</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7747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5120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02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+0.23</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+2520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492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12"/>
                  </a:ext>
                </a:extLst>
              </a:tr>
              <a:tr h="170815">
                <a:tc>
                  <a:txBody>
                    <a:bodyPr/>
                    <a:lstStyle/>
                    <a:p>
                      <a:pPr marL="1968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12 </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H 8/6 / M9</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46,5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210</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65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80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2857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1.28</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7747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5120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02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+0.23</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+2520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492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13"/>
                  </a:ext>
                </a:extLst>
              </a:tr>
            </a:tbl>
          </a:graphicData>
        </a:graphic>
      </p:graphicFrame>
      <p:sp>
        <p:nvSpPr>
          <p:cNvPr id="28" name="TextBox 27"/>
          <p:cNvSpPr txBox="1"/>
          <p:nvPr/>
        </p:nvSpPr>
        <p:spPr>
          <a:xfrm>
            <a:off x="18192750" y="13971942"/>
            <a:ext cx="10095051" cy="615553"/>
          </a:xfrm>
          <a:prstGeom prst="rect">
            <a:avLst/>
          </a:prstGeom>
          <a:noFill/>
        </p:spPr>
        <p:txBody>
          <a:bodyPr wrap="square" rtlCol="0">
            <a:spAutoFit/>
          </a:bodyPr>
          <a:lstStyle/>
          <a:p>
            <a:pPr algn="ctr"/>
            <a:r>
              <a:rPr lang="ro-RO" sz="1700" b="1" i="1" dirty="0" smtClean="0">
                <a:latin typeface="Arial" panose="020B0604020202020204" pitchFamily="34" charset="0"/>
                <a:cs typeface="Arial" panose="020B0604020202020204" pitchFamily="34" charset="0"/>
              </a:rPr>
              <a:t>Tab. 1. </a:t>
            </a:r>
            <a:r>
              <a:rPr lang="ro-RO" sz="1700" b="1" i="1" dirty="0">
                <a:latin typeface="Arial" panose="020B0604020202020204" pitchFamily="34" charset="0"/>
                <a:cs typeface="Arial" panose="020B0604020202020204" pitchFamily="34" charset="0"/>
              </a:rPr>
              <a:t>Creşterea în grosime a trunchiului, dimensiunile şi volumul coroanei pomilor </a:t>
            </a:r>
            <a:r>
              <a:rPr lang="ro-RO" sz="1700" b="1" i="1" dirty="0" smtClean="0">
                <a:latin typeface="Arial" panose="020B0604020202020204" pitchFamily="34" charset="0"/>
                <a:cs typeface="Arial" panose="020B0604020202020204" pitchFamily="34" charset="0"/>
              </a:rPr>
              <a:t/>
            </a:r>
            <a:br>
              <a:rPr lang="ro-RO" sz="1700" b="1" i="1" dirty="0" smtClean="0">
                <a:latin typeface="Arial" panose="020B0604020202020204" pitchFamily="34" charset="0"/>
                <a:cs typeface="Arial" panose="020B0604020202020204" pitchFamily="34" charset="0"/>
              </a:rPr>
            </a:br>
            <a:r>
              <a:rPr lang="ro-RO" sz="1700" b="1" i="1" dirty="0" smtClean="0">
                <a:latin typeface="Arial" panose="020B0604020202020204" pitchFamily="34" charset="0"/>
                <a:cs typeface="Arial" panose="020B0604020202020204" pitchFamily="34" charset="0"/>
              </a:rPr>
              <a:t>în </a:t>
            </a:r>
            <a:r>
              <a:rPr lang="ro-RO" sz="1700" b="1" i="1" dirty="0">
                <a:latin typeface="Arial" panose="020B0604020202020204" pitchFamily="34" charset="0"/>
                <a:cs typeface="Arial" panose="020B0604020202020204" pitchFamily="34" charset="0"/>
              </a:rPr>
              <a:t>anul 6 de la plantare la genotipurile de măr luate în studiu</a:t>
            </a:r>
            <a:endParaRPr lang="ro-RO" sz="1700" b="1" i="1" dirty="0">
              <a:solidFill>
                <a:srgbClr val="FF0000"/>
              </a:solidFill>
              <a:latin typeface="Arial" panose="020B0604020202020204" pitchFamily="34" charset="0"/>
              <a:ea typeface="Arial" charset="0"/>
              <a:cs typeface="Arial" panose="020B0604020202020204" pitchFamily="34" charset="0"/>
            </a:endParaRPr>
          </a:p>
        </p:txBody>
      </p:sp>
      <p:sp>
        <p:nvSpPr>
          <p:cNvPr id="31" name="TextBox 30"/>
          <p:cNvSpPr txBox="1"/>
          <p:nvPr/>
        </p:nvSpPr>
        <p:spPr>
          <a:xfrm>
            <a:off x="18192750" y="19449808"/>
            <a:ext cx="9880600" cy="353943"/>
          </a:xfrm>
          <a:prstGeom prst="rect">
            <a:avLst/>
          </a:prstGeom>
          <a:noFill/>
        </p:spPr>
        <p:txBody>
          <a:bodyPr wrap="square" rtlCol="0">
            <a:spAutoFit/>
          </a:bodyPr>
          <a:lstStyle/>
          <a:p>
            <a:r>
              <a:rPr lang="ro-RO" sz="1700" b="1" i="1" dirty="0">
                <a:latin typeface="Arial" panose="020B0604020202020204" pitchFamily="34" charset="0"/>
                <a:cs typeface="Arial" panose="020B0604020202020204" pitchFamily="34" charset="0"/>
              </a:rPr>
              <a:t>DL 5%= 0,1088 mc ; DL 1%= 0,1535mc; DL 0,1%=0,2193mc. </a:t>
            </a:r>
            <a:endParaRPr lang="en-US" sz="1700" b="1" dirty="0">
              <a:latin typeface="Arial" panose="020B0604020202020204" pitchFamily="34" charset="0"/>
              <a:cs typeface="Arial" panose="020B0604020202020204" pitchFamily="34" charset="0"/>
            </a:endParaRPr>
          </a:p>
        </p:txBody>
      </p:sp>
      <p:sp>
        <p:nvSpPr>
          <p:cNvPr id="32" name="TextBox 31"/>
          <p:cNvSpPr txBox="1"/>
          <p:nvPr/>
        </p:nvSpPr>
        <p:spPr>
          <a:xfrm>
            <a:off x="538163" y="19814723"/>
            <a:ext cx="27724100" cy="4103688"/>
          </a:xfrm>
          <a:prstGeom prst="rect">
            <a:avLst/>
          </a:prstGeom>
          <a:noFill/>
        </p:spPr>
        <p:txBody>
          <a:bodyPr wrap="square" rtlCol="0">
            <a:spAutoFit/>
          </a:bodyPr>
          <a:lstStyle/>
          <a:p>
            <a:pPr indent="457200" algn="just"/>
            <a:r>
              <a:rPr lang="ro-RO" sz="1800" b="1" dirty="0" smtClean="0">
                <a:latin typeface="Arial" panose="020B0604020202020204" pitchFamily="34" charset="0"/>
                <a:cs typeface="Arial" panose="020B0604020202020204" pitchFamily="34" charset="0"/>
              </a:rPr>
              <a:t>Majoritatea </a:t>
            </a:r>
            <a:r>
              <a:rPr lang="ro-RO" sz="1800" b="1" dirty="0">
                <a:latin typeface="Arial" panose="020B0604020202020204" pitchFamily="34" charset="0"/>
                <a:cs typeface="Arial" panose="020B0604020202020204" pitchFamily="34" charset="0"/>
              </a:rPr>
              <a:t>genotipurilor de măr înregistrează valori ale volumului de coroană la unitatea de suprafață cuprinse între 4.800 și 5.400 mc/ha, comparativ cu soiul de măr 'Cezar', cu 4200 mc/ha.</a:t>
            </a:r>
            <a:endParaRPr lang="en-US" sz="1800" b="1" dirty="0">
              <a:latin typeface="Arial" panose="020B0604020202020204" pitchFamily="34" charset="0"/>
              <a:cs typeface="Arial" panose="020B0604020202020204" pitchFamily="34" charset="0"/>
            </a:endParaRPr>
          </a:p>
          <a:p>
            <a:pPr indent="457200" algn="just"/>
            <a:r>
              <a:rPr lang="ro-RO" sz="1800" b="1" dirty="0" smtClean="0">
                <a:latin typeface="Arial" panose="020B0604020202020204" pitchFamily="34" charset="0"/>
                <a:cs typeface="Arial" panose="020B0604020202020204" pitchFamily="34" charset="0"/>
              </a:rPr>
              <a:t>Datele </a:t>
            </a:r>
            <a:r>
              <a:rPr lang="ro-RO" sz="1800" b="1" dirty="0">
                <a:latin typeface="Arial" panose="020B0604020202020204" pitchFamily="34" charset="0"/>
                <a:cs typeface="Arial" panose="020B0604020202020204" pitchFamily="34" charset="0"/>
              </a:rPr>
              <a:t>înregistrate privind creșterea vegetativă a pomilor la genotipurile de măr din microcultura de concurs, înființată în anul 2019, sunt esențiale pentru identificarea și selecția caracteristicilor superioare, comparativ cu ale soiurilor de măr existente în cultură, inclusiv al soiului de măr 'Cezar</a:t>
            </a:r>
            <a:r>
              <a:rPr lang="ro-RO" sz="1800" b="1" dirty="0" smtClean="0">
                <a:latin typeface="Arial" panose="020B0604020202020204" pitchFamily="34" charset="0"/>
                <a:cs typeface="Arial" panose="020B0604020202020204" pitchFamily="34" charset="0"/>
              </a:rPr>
              <a:t>‘.</a:t>
            </a:r>
            <a:endParaRPr lang="ro-RO" sz="1800" b="1" dirty="0" smtClean="0">
              <a:solidFill>
                <a:srgbClr val="800000"/>
              </a:solidFill>
              <a:latin typeface="Arial" panose="020B0604020202020204" pitchFamily="34" charset="0"/>
              <a:cs typeface="Arial" panose="020B0604020202020204" pitchFamily="34" charset="0"/>
            </a:endParaRPr>
          </a:p>
          <a:p>
            <a:pPr indent="457200" algn="just">
              <a:spcBef>
                <a:spcPts val="1000"/>
              </a:spcBef>
              <a:spcAft>
                <a:spcPts val="600"/>
              </a:spcAft>
            </a:pPr>
            <a:r>
              <a:rPr lang="ro-RO" sz="1800" b="1" dirty="0" smtClean="0">
                <a:solidFill>
                  <a:srgbClr val="800000"/>
                </a:solidFill>
                <a:latin typeface="Arial" panose="020B0604020202020204" pitchFamily="34" charset="0"/>
                <a:cs typeface="Arial" panose="020B0604020202020204" pitchFamily="34" charset="0"/>
              </a:rPr>
              <a:t>LIMITELE  DE DESFĂȘURARE A FAZELOR FENOLOGICE</a:t>
            </a:r>
            <a:endParaRPr lang="en-US" sz="1800" b="1" dirty="0" smtClean="0">
              <a:solidFill>
                <a:srgbClr val="800000"/>
              </a:solidFill>
              <a:latin typeface="Arial" panose="020B0604020202020204" pitchFamily="34" charset="0"/>
              <a:cs typeface="Arial" panose="020B0604020202020204" pitchFamily="34" charset="0"/>
            </a:endParaRPr>
          </a:p>
          <a:p>
            <a:pPr indent="457200" algn="just"/>
            <a:r>
              <a:rPr lang="ro-RO" sz="1800" b="1" dirty="0" smtClean="0">
                <a:latin typeface="Arial" panose="020B0604020202020204" pitchFamily="34" charset="0"/>
                <a:cs typeface="Arial" panose="020B0604020202020204" pitchFamily="34" charset="0"/>
              </a:rPr>
              <a:t>În </a:t>
            </a:r>
            <a:r>
              <a:rPr lang="ro-RO" sz="1800" b="1" dirty="0">
                <a:latin typeface="Arial" panose="020B0604020202020204" pitchFamily="34" charset="0"/>
                <a:cs typeface="Arial" panose="020B0604020202020204" pitchFamily="34" charset="0"/>
              </a:rPr>
              <a:t>anii 2022 – 2023, declanșarea înfloritului s-a înregistrat începând cu ultima decadă a lunii aprilie, cu o diferență de 2-3 zile mai devreme în anul 2023, cu o durată a înfloritului de 11- 14 zile la cei doi ani de studiu. </a:t>
            </a:r>
            <a:endParaRPr lang="en-US" sz="1800" b="1" dirty="0">
              <a:latin typeface="Arial" panose="020B0604020202020204" pitchFamily="34" charset="0"/>
              <a:cs typeface="Arial" panose="020B0604020202020204" pitchFamily="34" charset="0"/>
            </a:endParaRPr>
          </a:p>
          <a:p>
            <a:pPr indent="457200" algn="just"/>
            <a:r>
              <a:rPr lang="ro-RO" sz="1800" b="1" dirty="0">
                <a:latin typeface="Arial" panose="020B0604020202020204" pitchFamily="34" charset="0"/>
                <a:cs typeface="Arial" panose="020B0604020202020204" pitchFamily="34" charset="0"/>
              </a:rPr>
              <a:t>În anul 2024, cu o primăvară mai timpurie, fenofazele înfloritului s-au declanșat cu 14 – 16 zile mai devreme decât în anii 2022 și 2023, devansarea ridică întrebări importante despre comportarea genotipurilor de măr la schimbările climatice. La evoluția înfloritului apar diferențe cu cea din anii 2022 – 2023, cu o durată a înfloritului de 8 – 11 zile și o înflorire mai puțin abundentă, înregistrată cu note de 3 –4 și numai un genotip a fost notat cu 5.</a:t>
            </a:r>
            <a:endParaRPr lang="en-US" sz="1800" b="1" dirty="0">
              <a:latin typeface="Arial" panose="020B0604020202020204" pitchFamily="34" charset="0"/>
              <a:cs typeface="Arial" panose="020B0604020202020204" pitchFamily="34" charset="0"/>
            </a:endParaRPr>
          </a:p>
          <a:p>
            <a:pPr indent="457200" algn="just"/>
            <a:r>
              <a:rPr lang="ro-RO" sz="1800" b="1" dirty="0">
                <a:latin typeface="Arial" panose="020B0604020202020204" pitchFamily="34" charset="0"/>
                <a:cs typeface="Arial" panose="020B0604020202020204" pitchFamily="34" charset="0"/>
              </a:rPr>
              <a:t>Pe parcursul celor 3 ani de studiu, s-a constatat că, genotipurile de măr din microcultura de concurs s-au suprapus total sau parțial în timpul înfloritului permițând polenizarea reciprocă a acestora</a:t>
            </a:r>
            <a:r>
              <a:rPr lang="ro-RO" sz="1800" b="1" dirty="0" smtClean="0">
                <a:latin typeface="Arial" panose="020B0604020202020204" pitchFamily="34" charset="0"/>
                <a:cs typeface="Arial" panose="020B0604020202020204" pitchFamily="34" charset="0"/>
              </a:rPr>
              <a:t>.</a:t>
            </a:r>
          </a:p>
          <a:p>
            <a:pPr indent="457200" algn="just">
              <a:spcBef>
                <a:spcPts val="1000"/>
              </a:spcBef>
              <a:spcAft>
                <a:spcPts val="600"/>
              </a:spcAft>
            </a:pPr>
            <a:r>
              <a:rPr lang="ro-RO" sz="1800" b="1" dirty="0">
                <a:solidFill>
                  <a:srgbClr val="800000"/>
                </a:solidFill>
                <a:latin typeface="Arial" panose="020B0604020202020204" pitchFamily="34" charset="0"/>
                <a:cs typeface="Arial" panose="020B0604020202020204" pitchFamily="34" charset="0"/>
              </a:rPr>
              <a:t>EPOCA MATURĂRII ŞI DURATA PĂSTRĂRII FRUCTELOR</a:t>
            </a:r>
            <a:endParaRPr lang="en-US" sz="1800" b="1" dirty="0">
              <a:solidFill>
                <a:srgbClr val="800000"/>
              </a:solidFill>
              <a:latin typeface="Arial" panose="020B0604020202020204" pitchFamily="34" charset="0"/>
              <a:cs typeface="Arial" panose="020B0604020202020204" pitchFamily="34" charset="0"/>
            </a:endParaRPr>
          </a:p>
          <a:p>
            <a:pPr indent="457200" algn="just"/>
            <a:r>
              <a:rPr lang="ro-RO" sz="1800" b="1" dirty="0">
                <a:latin typeface="Arial" panose="020B0604020202020204" pitchFamily="34" charset="0"/>
                <a:cs typeface="Arial" panose="020B0604020202020204" pitchFamily="34" charset="0"/>
              </a:rPr>
              <a:t>Fenofaza maturării fructelor se înregistrează corespunzător mai devreme sau mai târziu cu un număr de zile cu diferențe nesemnificative între cei 3 ani de studiu. Indiferent de decalajul înregistrat de la un an la altul în desfăsurarea fenofazelor organelor de rod, genotipurile de măr luate în studiu au nevoie de același număr de zile pentru a atinge momentul optim de maturare – recoltare.  </a:t>
            </a:r>
            <a:endParaRPr lang="en-US" sz="1800" b="1" dirty="0">
              <a:latin typeface="Arial" panose="020B0604020202020204" pitchFamily="34" charset="0"/>
              <a:cs typeface="Arial" panose="020B0604020202020204" pitchFamily="34" charset="0"/>
            </a:endParaRPr>
          </a:p>
          <a:p>
            <a:pPr indent="457200" algn="just"/>
            <a:r>
              <a:rPr lang="ro-RO" sz="1800" b="1" dirty="0">
                <a:latin typeface="Arial" panose="020B0604020202020204" pitchFamily="34" charset="0"/>
                <a:cs typeface="Arial" panose="020B0604020202020204" pitchFamily="34" charset="0"/>
              </a:rPr>
              <a:t>Cele 11 genotipuri de măr cu rezistență la boli, din microcultura de concurs, au epoci diferite de consum, perioada de maturare eşalonându-se începând cu ultima decadă a lunii august, până la prima decadă a lunii octombrie</a:t>
            </a:r>
            <a:r>
              <a:rPr lang="ro-RO" sz="1800" b="1" dirty="0" smtClean="0">
                <a:latin typeface="Arial" panose="020B0604020202020204" pitchFamily="34" charset="0"/>
                <a:cs typeface="Arial" panose="020B0604020202020204" pitchFamily="34" charset="0"/>
              </a:rPr>
              <a:t>.</a:t>
            </a:r>
          </a:p>
          <a:p>
            <a:pPr indent="457200" algn="just"/>
            <a:r>
              <a:rPr lang="ro-RO" sz="1800" b="1" dirty="0">
                <a:latin typeface="Arial" panose="020B0604020202020204" pitchFamily="34" charset="0"/>
                <a:cs typeface="Arial" panose="020B0604020202020204" pitchFamily="34" charset="0"/>
              </a:rPr>
              <a:t>Acestea ocupă o mare parte din sezonul de consum, însă nu toate prezintă caracteristici să devină noi soiuri, care să fie cultivate alături de soiurile de măr cu rezistenţă la boli apreciate pe piață de consumatori</a:t>
            </a:r>
            <a:r>
              <a:rPr lang="ro-RO" sz="1800" b="1" dirty="0" smtClean="0">
                <a:latin typeface="Arial" panose="020B0604020202020204" pitchFamily="34" charset="0"/>
                <a:cs typeface="Arial" panose="020B0604020202020204" pitchFamily="34" charset="0"/>
              </a:rPr>
              <a:t>.</a:t>
            </a:r>
            <a:endParaRPr lang="ro-RO" sz="1800" b="1" dirty="0">
              <a:latin typeface="Arial" panose="020B0604020202020204" pitchFamily="34" charset="0"/>
              <a:cs typeface="Arial" panose="020B0604020202020204" pitchFamily="34" charset="0"/>
            </a:endParaRPr>
          </a:p>
        </p:txBody>
      </p:sp>
      <p:sp>
        <p:nvSpPr>
          <p:cNvPr id="33" name="TextBox 32"/>
          <p:cNvSpPr txBox="1"/>
          <p:nvPr/>
        </p:nvSpPr>
        <p:spPr>
          <a:xfrm>
            <a:off x="544949" y="11357283"/>
            <a:ext cx="27717314" cy="1754326"/>
          </a:xfrm>
          <a:prstGeom prst="rect">
            <a:avLst/>
          </a:prstGeom>
          <a:noFill/>
        </p:spPr>
        <p:txBody>
          <a:bodyPr wrap="square" rtlCol="0">
            <a:spAutoFit/>
          </a:bodyPr>
          <a:lstStyle/>
          <a:p>
            <a:pPr indent="457200" algn="just"/>
            <a:r>
              <a:rPr lang="ro-RO" sz="1800" b="1" dirty="0" smtClean="0">
                <a:latin typeface="Arial" panose="020B0604020202020204" pitchFamily="34" charset="0"/>
                <a:cs typeface="Arial" panose="020B0604020202020204" pitchFamily="34" charset="0"/>
              </a:rPr>
              <a:t>Cercetările </a:t>
            </a:r>
            <a:r>
              <a:rPr lang="ro-RO" sz="1800" b="1" dirty="0">
                <a:latin typeface="Arial" panose="020B0604020202020204" pitchFamily="34" charset="0"/>
                <a:cs typeface="Arial" panose="020B0604020202020204" pitchFamily="34" charset="0"/>
              </a:rPr>
              <a:t>au fost organizate în perioada 2022 – 2024, fiind luate în studiu 11 genotipuri de măr cu rezistenţă la boli, cu pomii altoiți pe portaltoiul M9, plantați la distanţa de 2,5 x 1m (4000 pomi/ha), forma de coroană condusă liber aplatizată.</a:t>
            </a:r>
            <a:endParaRPr lang="en-US" sz="1800" b="1" dirty="0">
              <a:latin typeface="Arial" panose="020B0604020202020204" pitchFamily="34" charset="0"/>
              <a:cs typeface="Arial" panose="020B0604020202020204" pitchFamily="34" charset="0"/>
            </a:endParaRPr>
          </a:p>
          <a:p>
            <a:pPr indent="457200" algn="just"/>
            <a:r>
              <a:rPr lang="ro-RO" sz="1800" b="1" dirty="0">
                <a:latin typeface="Arial" panose="020B0604020202020204" pitchFamily="34" charset="0"/>
                <a:cs typeface="Arial" panose="020B0604020202020204" pitchFamily="34" charset="0"/>
              </a:rPr>
              <a:t>Cele 11 genotipuri de măr, componente ale microculturii de concurs, au provenit din pomii altoiți în anul 2017, selectați din următoarele combinații hibride:</a:t>
            </a:r>
            <a:endParaRPr lang="en-US" sz="1800" b="1" dirty="0">
              <a:latin typeface="Arial" panose="020B0604020202020204" pitchFamily="34" charset="0"/>
              <a:cs typeface="Arial" panose="020B0604020202020204" pitchFamily="34" charset="0"/>
            </a:endParaRPr>
          </a:p>
          <a:p>
            <a:pPr marL="360000" indent="457200" algn="just"/>
            <a:r>
              <a:rPr lang="ro-RO" sz="1800" b="1" dirty="0">
                <a:latin typeface="Arial" panose="020B0604020202020204" pitchFamily="34" charset="0"/>
                <a:cs typeface="Arial" panose="020B0604020202020204" pitchFamily="34" charset="0"/>
              </a:rPr>
              <a:t>- din combinaţia 'Florina' x p.n. , cu 60 hibrizi, au fost selecționate genotipurile : H 1/28 şi H 8/6;</a:t>
            </a:r>
            <a:endParaRPr lang="en-US" sz="1800" b="1" dirty="0">
              <a:latin typeface="Arial" panose="020B0604020202020204" pitchFamily="34" charset="0"/>
              <a:cs typeface="Arial" panose="020B0604020202020204" pitchFamily="34" charset="0"/>
            </a:endParaRPr>
          </a:p>
          <a:p>
            <a:pPr marL="360000" indent="457200" algn="just"/>
            <a:r>
              <a:rPr lang="ro-RO" sz="1800" b="1" dirty="0">
                <a:latin typeface="Arial" panose="020B0604020202020204" pitchFamily="34" charset="0"/>
                <a:cs typeface="Arial" panose="020B0604020202020204" pitchFamily="34" charset="0"/>
              </a:rPr>
              <a:t>- din combinația 'Florina' x 'Idared', cu 81 hibrizi s-au selecționat genotipurile</a:t>
            </a:r>
            <a:r>
              <a:rPr lang="pt-BR" sz="1800" b="1" dirty="0">
                <a:latin typeface="Arial" panose="020B0604020202020204" pitchFamily="34" charset="0"/>
                <a:cs typeface="Arial" panose="020B0604020202020204" pitchFamily="34" charset="0"/>
              </a:rPr>
              <a:t>: </a:t>
            </a:r>
            <a:r>
              <a:rPr lang="ro-RO" sz="1800" b="1" dirty="0">
                <a:latin typeface="Arial" panose="020B0604020202020204" pitchFamily="34" charset="0"/>
                <a:cs typeface="Arial" panose="020B0604020202020204" pitchFamily="34" charset="0"/>
              </a:rPr>
              <a:t>H 2/3, H 19/6, H 18/6, H 4/42</a:t>
            </a:r>
            <a:r>
              <a:rPr lang="pt-BR" sz="1800" b="1" dirty="0">
                <a:latin typeface="Arial" panose="020B0604020202020204" pitchFamily="34" charset="0"/>
                <a:cs typeface="Arial" panose="020B0604020202020204" pitchFamily="34" charset="0"/>
              </a:rPr>
              <a:t>;</a:t>
            </a:r>
            <a:endParaRPr lang="en-US" sz="1800" b="1" dirty="0">
              <a:latin typeface="Arial" panose="020B0604020202020204" pitchFamily="34" charset="0"/>
              <a:cs typeface="Arial" panose="020B0604020202020204" pitchFamily="34" charset="0"/>
            </a:endParaRPr>
          </a:p>
          <a:p>
            <a:pPr marL="360000" indent="457200" algn="just"/>
            <a:r>
              <a:rPr lang="pt-BR" sz="1800" b="1" dirty="0" smtClean="0">
                <a:latin typeface="Arial" panose="020B0604020202020204" pitchFamily="34" charset="0"/>
                <a:cs typeface="Arial" panose="020B0604020202020204" pitchFamily="34" charset="0"/>
              </a:rPr>
              <a:t>- </a:t>
            </a:r>
            <a:r>
              <a:rPr lang="ro-RO" sz="1800" b="1" dirty="0" smtClean="0">
                <a:latin typeface="Arial" panose="020B0604020202020204" pitchFamily="34" charset="0"/>
                <a:cs typeface="Arial" panose="020B0604020202020204" pitchFamily="34" charset="0"/>
              </a:rPr>
              <a:t>din </a:t>
            </a:r>
            <a:r>
              <a:rPr lang="ro-RO" sz="1800" b="1" dirty="0">
                <a:latin typeface="Arial" panose="020B0604020202020204" pitchFamily="34" charset="0"/>
                <a:cs typeface="Arial" panose="020B0604020202020204" pitchFamily="34" charset="0"/>
              </a:rPr>
              <a:t>combinația 'Goldspur' x 'Florina', cu 60 hibrizi, au fost selecţionate genotipurile: H 4/17, H 14/1, H 4/44, H 8/1 şi H 1/55</a:t>
            </a:r>
            <a:r>
              <a:rPr lang="ro-RO" sz="1800" b="1" dirty="0" smtClean="0">
                <a:latin typeface="Arial" panose="020B0604020202020204" pitchFamily="34" charset="0"/>
                <a:cs typeface="Arial" panose="020B0604020202020204" pitchFamily="34" charset="0"/>
              </a:rPr>
              <a:t>.</a:t>
            </a:r>
          </a:p>
          <a:p>
            <a:pPr indent="457200" algn="just"/>
            <a:r>
              <a:rPr lang="ro-RO" sz="1800" b="1" dirty="0">
                <a:latin typeface="Arial" panose="020B0604020202020204" pitchFamily="34" charset="0"/>
                <a:cs typeface="Arial" panose="020B0604020202020204" pitchFamily="34" charset="0"/>
              </a:rPr>
              <a:t>La cele 11 genotipuri de măr, s-a urmărit vigoarea de creştere a pomilor, desfăşurarea fenologiei înfloritului în funcţie de evoluţia condiţiilor climatice, potențialul productiv și calitatea fructelor</a:t>
            </a:r>
            <a:r>
              <a:rPr lang="ro-RO" sz="1800" b="1" dirty="0" smtClean="0">
                <a:latin typeface="Arial" panose="020B0604020202020204" pitchFamily="34" charset="0"/>
                <a:cs typeface="Arial" panose="020B0604020202020204" pitchFamily="34" charset="0"/>
              </a:rPr>
              <a:t>.</a:t>
            </a:r>
            <a:endParaRPr lang="ro-RO" sz="1800" b="1" dirty="0">
              <a:latin typeface="Arial" panose="020B0604020202020204" pitchFamily="34" charset="0"/>
              <a:cs typeface="Arial" panose="020B0604020202020204" pitchFamily="34" charset="0"/>
            </a:endParaRPr>
          </a:p>
        </p:txBody>
      </p:sp>
      <p:sp>
        <p:nvSpPr>
          <p:cNvPr id="44" name="TextBox 43"/>
          <p:cNvSpPr txBox="1"/>
          <p:nvPr/>
        </p:nvSpPr>
        <p:spPr>
          <a:xfrm>
            <a:off x="538162" y="13341089"/>
            <a:ext cx="17332743" cy="6881371"/>
          </a:xfrm>
          <a:prstGeom prst="rect">
            <a:avLst/>
          </a:prstGeom>
          <a:noFill/>
        </p:spPr>
        <p:txBody>
          <a:bodyPr wrap="square" rtlCol="0">
            <a:spAutoFit/>
          </a:bodyPr>
          <a:lstStyle/>
          <a:p>
            <a:pPr indent="457200">
              <a:spcAft>
                <a:spcPts val="900"/>
              </a:spcAft>
            </a:pPr>
            <a:r>
              <a:rPr lang="ro-RO" sz="3600" b="1" dirty="0" smtClean="0">
                <a:solidFill>
                  <a:srgbClr val="800000"/>
                </a:solidFill>
                <a:effectLst>
                  <a:outerShdw blurRad="38100" dist="38100" dir="2700000" algn="tl">
                    <a:srgbClr val="000000">
                      <a:alpha val="43137"/>
                    </a:srgbClr>
                  </a:outerShdw>
                </a:effectLst>
                <a:latin typeface="Arial" charset="0"/>
                <a:ea typeface="Arial" charset="0"/>
                <a:cs typeface="Arial" charset="0"/>
              </a:rPr>
              <a:t>REZULTATE ȘI DISCUȚII</a:t>
            </a:r>
          </a:p>
          <a:p>
            <a:pPr indent="457200" algn="just">
              <a:spcBef>
                <a:spcPts val="600"/>
              </a:spcBef>
            </a:pPr>
            <a:r>
              <a:rPr lang="pt-BR" sz="1800" b="1" dirty="0" smtClean="0">
                <a:solidFill>
                  <a:srgbClr val="800000"/>
                </a:solidFill>
                <a:latin typeface="Arial" panose="020B0604020202020204" pitchFamily="34" charset="0"/>
                <a:cs typeface="Arial" panose="020B0604020202020204" pitchFamily="34" charset="0"/>
              </a:rPr>
              <a:t>CREŞTEREA </a:t>
            </a:r>
            <a:r>
              <a:rPr lang="pt-BR" sz="1800" b="1" dirty="0">
                <a:solidFill>
                  <a:srgbClr val="800000"/>
                </a:solidFill>
                <a:latin typeface="Arial" panose="020B0604020202020204" pitchFamily="34" charset="0"/>
                <a:cs typeface="Arial" panose="020B0604020202020204" pitchFamily="34" charset="0"/>
              </a:rPr>
              <a:t>VEGETATIVĂ A POMILOR</a:t>
            </a:r>
            <a:endParaRPr lang="ro-RO" sz="1800" b="1" dirty="0">
              <a:solidFill>
                <a:srgbClr val="800000"/>
              </a:solidFill>
              <a:latin typeface="Arial" panose="020B0604020202020204" pitchFamily="34" charset="0"/>
              <a:cs typeface="Arial" panose="020B0604020202020204" pitchFamily="34" charset="0"/>
            </a:endParaRPr>
          </a:p>
          <a:p>
            <a:pPr indent="457200" algn="just">
              <a:lnSpc>
                <a:spcPct val="102000"/>
              </a:lnSpc>
              <a:spcBef>
                <a:spcPts val="600"/>
              </a:spcBef>
            </a:pPr>
            <a:r>
              <a:rPr lang="pt-BR" sz="1800" b="1" dirty="0">
                <a:latin typeface="Arial" panose="020B0604020202020204" pitchFamily="34" charset="0"/>
                <a:cs typeface="Arial" panose="020B0604020202020204" pitchFamily="34" charset="0"/>
              </a:rPr>
              <a:t>Creşterea în diametru a trunchiului în anul 6 de vârstă a pomilor cultivaţi la desimea de 4000 pomi/ha, când potenţialul de creştere este bine definită, ne arată că între genotipurile de măr luate în studiu apar diferenţe semnificative, comparativ cu soiul de măr Cezar, omologat anterior în anul 2016 (tab</a:t>
            </a:r>
            <a:r>
              <a:rPr lang="ro-RO" sz="1800" b="1" dirty="0">
                <a:latin typeface="Arial" panose="020B0604020202020204" pitchFamily="34" charset="0"/>
                <a:cs typeface="Arial" panose="020B0604020202020204" pitchFamily="34" charset="0"/>
              </a:rPr>
              <a:t>.</a:t>
            </a:r>
            <a:r>
              <a:rPr lang="pt-BR" sz="1800" b="1" dirty="0">
                <a:latin typeface="Arial" panose="020B0604020202020204" pitchFamily="34" charset="0"/>
                <a:cs typeface="Arial" panose="020B0604020202020204" pitchFamily="34" charset="0"/>
              </a:rPr>
              <a:t> 1).</a:t>
            </a:r>
            <a:endParaRPr lang="ro-RO" sz="1800" b="1" dirty="0">
              <a:latin typeface="Arial" panose="020B0604020202020204" pitchFamily="34" charset="0"/>
              <a:cs typeface="Arial" panose="020B0604020202020204" pitchFamily="34" charset="0"/>
            </a:endParaRPr>
          </a:p>
          <a:p>
            <a:pPr indent="457200" algn="just">
              <a:lnSpc>
                <a:spcPct val="102000"/>
              </a:lnSpc>
            </a:pPr>
            <a:r>
              <a:rPr lang="ro-RO" sz="1800" b="1" dirty="0">
                <a:latin typeface="Arial" panose="020B0604020202020204" pitchFamily="34" charset="0"/>
                <a:cs typeface="Arial" panose="020B0604020202020204" pitchFamily="34" charset="0"/>
              </a:rPr>
              <a:t>În anul 6 de la plantare </a:t>
            </a:r>
            <a:r>
              <a:rPr lang="it-IT" sz="1800" b="1" dirty="0">
                <a:latin typeface="Arial" panose="020B0604020202020204" pitchFamily="34" charset="0"/>
                <a:cs typeface="Arial" panose="020B0604020202020204" pitchFamily="34" charset="0"/>
              </a:rPr>
              <a:t>(2024), </a:t>
            </a:r>
            <a:r>
              <a:rPr lang="ro-RO" sz="1800" b="1" dirty="0">
                <a:latin typeface="Arial" panose="020B0604020202020204" pitchFamily="34" charset="0"/>
                <a:cs typeface="Arial" panose="020B0604020202020204" pitchFamily="34" charset="0"/>
              </a:rPr>
              <a:t>genotipurile de măr cu rezistenţă la boli, altoite pe portaltoiul M9, se diferențiază în</a:t>
            </a:r>
            <a:r>
              <a:rPr lang="it-IT" sz="1800" b="1" dirty="0">
                <a:latin typeface="Arial" panose="020B0604020202020204" pitchFamily="34" charset="0"/>
                <a:cs typeface="Arial" panose="020B0604020202020204" pitchFamily="34" charset="0"/>
              </a:rPr>
              <a:t>:</a:t>
            </a:r>
            <a:endParaRPr lang="en-US" sz="1800" b="1" dirty="0">
              <a:latin typeface="Arial" panose="020B0604020202020204" pitchFamily="34" charset="0"/>
              <a:cs typeface="Arial" panose="020B0604020202020204" pitchFamily="34" charset="0"/>
            </a:endParaRPr>
          </a:p>
          <a:p>
            <a:pPr indent="457200" algn="just">
              <a:lnSpc>
                <a:spcPct val="102000"/>
              </a:lnSpc>
            </a:pPr>
            <a:r>
              <a:rPr lang="ro-RO" sz="1800" b="1" dirty="0">
                <a:latin typeface="Arial" panose="020B0604020202020204" pitchFamily="34" charset="0"/>
                <a:cs typeface="Arial" panose="020B0604020202020204" pitchFamily="34" charset="0"/>
              </a:rPr>
              <a:t>-genotipuri viguroase cu diametrul trunchiului peste 50 mm: H 1/28, H 14/1, H 4/42, H 4/44;</a:t>
            </a:r>
            <a:endParaRPr lang="en-US" sz="1800" b="1" dirty="0">
              <a:latin typeface="Arial" panose="020B0604020202020204" pitchFamily="34" charset="0"/>
              <a:cs typeface="Arial" panose="020B0604020202020204" pitchFamily="34" charset="0"/>
            </a:endParaRPr>
          </a:p>
          <a:p>
            <a:pPr indent="457200" algn="just">
              <a:lnSpc>
                <a:spcPct val="102000"/>
              </a:lnSpc>
            </a:pPr>
            <a:r>
              <a:rPr lang="ro-RO" sz="1800" b="1" dirty="0">
                <a:latin typeface="Arial" panose="020B0604020202020204" pitchFamily="34" charset="0"/>
                <a:cs typeface="Arial" panose="020B0604020202020204" pitchFamily="34" charset="0"/>
              </a:rPr>
              <a:t>-genotipuri de vigoare medie cu diametrul trunchiului cuprins între 45-50 mm: H 8/6, H 4/17, H 8/1;</a:t>
            </a:r>
            <a:endParaRPr lang="en-US" sz="1800" b="1" dirty="0">
              <a:latin typeface="Arial" panose="020B0604020202020204" pitchFamily="34" charset="0"/>
              <a:cs typeface="Arial" panose="020B0604020202020204" pitchFamily="34" charset="0"/>
            </a:endParaRPr>
          </a:p>
          <a:p>
            <a:pPr indent="457200" algn="just">
              <a:lnSpc>
                <a:spcPct val="102000"/>
              </a:lnSpc>
            </a:pPr>
            <a:r>
              <a:rPr lang="ro-RO" sz="1800" b="1" dirty="0">
                <a:latin typeface="Arial" panose="020B0604020202020204" pitchFamily="34" charset="0"/>
                <a:cs typeface="Arial" panose="020B0604020202020204" pitchFamily="34" charset="0"/>
              </a:rPr>
              <a:t>-genotipuri de vigoare mică cu diametrul trunchiului sub 45 mm: H 19/6, H 2/3, H 18/6, H 1/55 şi soiul 'Cezar' luat ca martor.</a:t>
            </a:r>
            <a:endParaRPr lang="en-US" sz="1800" b="1" dirty="0">
              <a:latin typeface="Arial" panose="020B0604020202020204" pitchFamily="34" charset="0"/>
              <a:cs typeface="Arial" panose="020B0604020202020204" pitchFamily="34" charset="0"/>
            </a:endParaRPr>
          </a:p>
          <a:p>
            <a:pPr indent="457200" algn="just">
              <a:lnSpc>
                <a:spcPct val="102000"/>
              </a:lnSpc>
            </a:pPr>
            <a:r>
              <a:rPr lang="ro-RO" sz="1800" b="1" dirty="0">
                <a:latin typeface="Arial" panose="020B0604020202020204" pitchFamily="34" charset="0"/>
                <a:cs typeface="Arial" panose="020B0604020202020204" pitchFamily="34" charset="0"/>
              </a:rPr>
              <a:t>Genotipurile de vigoare medie și mică reprezintă candidați promițători pentru viitoarele lucrări de ameliorare, ca genotipuri cu vigoare mai mică pretabile sistemelor de cultură de mare densitate la măr. </a:t>
            </a:r>
            <a:endParaRPr lang="en-US" sz="1800" b="1" dirty="0">
              <a:latin typeface="Arial" panose="020B0604020202020204" pitchFamily="34" charset="0"/>
              <a:cs typeface="Arial" panose="020B0604020202020204" pitchFamily="34" charset="0"/>
            </a:endParaRPr>
          </a:p>
          <a:p>
            <a:pPr indent="457200" algn="just">
              <a:lnSpc>
                <a:spcPct val="102000"/>
              </a:lnSpc>
            </a:pPr>
            <a:r>
              <a:rPr lang="ro-RO" sz="1800" b="1" dirty="0">
                <a:latin typeface="Arial" panose="020B0604020202020204" pitchFamily="34" charset="0"/>
                <a:cs typeface="Arial" panose="020B0604020202020204" pitchFamily="34" charset="0"/>
              </a:rPr>
              <a:t>Dimensiunile coroanei pomilor sunt influențate de vigoarea genotipului, fiind un indicator al potențialului vegetativ, dar poate fi menținut între anumite limite prin tăierile efectuate anual, care asigură o coroană aerisită şi bine.</a:t>
            </a:r>
            <a:endParaRPr lang="en-US" sz="1800" b="1" dirty="0">
              <a:latin typeface="Arial" panose="020B0604020202020204" pitchFamily="34" charset="0"/>
              <a:cs typeface="Arial" panose="020B0604020202020204" pitchFamily="34" charset="0"/>
            </a:endParaRPr>
          </a:p>
          <a:p>
            <a:pPr indent="457200" algn="just">
              <a:lnSpc>
                <a:spcPct val="102000"/>
              </a:lnSpc>
            </a:pPr>
            <a:r>
              <a:rPr lang="ro-RO" sz="1800" b="1" dirty="0">
                <a:latin typeface="Arial" panose="020B0604020202020204" pitchFamily="34" charset="0"/>
                <a:cs typeface="Arial" panose="020B0604020202020204" pitchFamily="34" charset="0"/>
              </a:rPr>
              <a:t>Înălțimea pomilor în anul 6 de la plantare a fost </a:t>
            </a:r>
            <a:r>
              <a:rPr lang="ro-RO" sz="1800" b="1" dirty="0" smtClean="0">
                <a:latin typeface="Arial" panose="020B0604020202020204" pitchFamily="34" charset="0"/>
                <a:cs typeface="Arial" panose="020B0604020202020204" pitchFamily="34" charset="0"/>
              </a:rPr>
              <a:t>cuprinsă între </a:t>
            </a:r>
            <a:r>
              <a:rPr lang="ro-RO" sz="1800" b="1" dirty="0">
                <a:latin typeface="Arial" panose="020B0604020202020204" pitchFamily="34" charset="0"/>
                <a:cs typeface="Arial" panose="020B0604020202020204" pitchFamily="34" charset="0"/>
              </a:rPr>
              <a:t>170 cm </a:t>
            </a:r>
            <a:r>
              <a:rPr lang="ro-RO" sz="1800" b="1" dirty="0" smtClean="0">
                <a:latin typeface="Arial" panose="020B0604020202020204" pitchFamily="34" charset="0"/>
                <a:cs typeface="Arial" panose="020B0604020202020204" pitchFamily="34" charset="0"/>
              </a:rPr>
              <a:t>și </a:t>
            </a:r>
            <a:r>
              <a:rPr lang="ro-RO" sz="1800" b="1" dirty="0">
                <a:latin typeface="Arial" panose="020B0604020202020204" pitchFamily="34" charset="0"/>
                <a:cs typeface="Arial" panose="020B0604020202020204" pitchFamily="34" charset="0"/>
              </a:rPr>
              <a:t>210 </a:t>
            </a:r>
            <a:r>
              <a:rPr lang="ro-RO" sz="1800" b="1" dirty="0" smtClean="0">
                <a:latin typeface="Arial" panose="020B0604020202020204" pitchFamily="34" charset="0"/>
                <a:cs typeface="Arial" panose="020B0604020202020204" pitchFamily="34" charset="0"/>
              </a:rPr>
              <a:t>cm, cu grosimea </a:t>
            </a:r>
            <a:r>
              <a:rPr lang="ro-RO" sz="1800" b="1" dirty="0">
                <a:latin typeface="Arial" panose="020B0604020202020204" pitchFamily="34" charset="0"/>
                <a:cs typeface="Arial" panose="020B0604020202020204" pitchFamily="34" charset="0"/>
              </a:rPr>
              <a:t>gardului fructifer </a:t>
            </a:r>
            <a:r>
              <a:rPr lang="ro-RO" sz="1800" b="1" dirty="0" smtClean="0">
                <a:latin typeface="Arial" panose="020B0604020202020204" pitchFamily="34" charset="0"/>
                <a:cs typeface="Arial" panose="020B0604020202020204" pitchFamily="34" charset="0"/>
              </a:rPr>
              <a:t>de 70 </a:t>
            </a:r>
            <a:r>
              <a:rPr lang="ro-RO" sz="1800" b="1" dirty="0">
                <a:latin typeface="Arial" panose="020B0604020202020204" pitchFamily="34" charset="0"/>
                <a:cs typeface="Arial" panose="020B0604020202020204" pitchFamily="34" charset="0"/>
              </a:rPr>
              <a:t>şi 90 cm, valori optime pentru asigurarea unui echilibru între suprafaţa foliară şi productivitatea pomilor. </a:t>
            </a:r>
            <a:endParaRPr lang="en-US" sz="1800" b="1" dirty="0">
              <a:latin typeface="Arial" panose="020B0604020202020204" pitchFamily="34" charset="0"/>
              <a:cs typeface="Arial" panose="020B0604020202020204" pitchFamily="34" charset="0"/>
            </a:endParaRPr>
          </a:p>
          <a:p>
            <a:pPr indent="457200" algn="just">
              <a:lnSpc>
                <a:spcPct val="102000"/>
              </a:lnSpc>
            </a:pPr>
            <a:r>
              <a:rPr lang="ro-RO" sz="1800" b="1" dirty="0" smtClean="0">
                <a:latin typeface="Arial" panose="020B0604020202020204" pitchFamily="34" charset="0"/>
                <a:cs typeface="Arial" panose="020B0604020202020204" pitchFamily="34" charset="0"/>
              </a:rPr>
              <a:t>Volumul </a:t>
            </a:r>
            <a:r>
              <a:rPr lang="ro-RO" sz="1800" b="1" dirty="0">
                <a:latin typeface="Arial" panose="020B0604020202020204" pitchFamily="34" charset="0"/>
                <a:cs typeface="Arial" panose="020B0604020202020204" pitchFamily="34" charset="0"/>
              </a:rPr>
              <a:t>coroanei </a:t>
            </a:r>
            <a:r>
              <a:rPr lang="ro-RO" sz="1800" b="1" dirty="0" smtClean="0">
                <a:latin typeface="Arial" panose="020B0604020202020204" pitchFamily="34" charset="0"/>
                <a:cs typeface="Arial" panose="020B0604020202020204" pitchFamily="34" charset="0"/>
              </a:rPr>
              <a:t>a </a:t>
            </a:r>
            <a:r>
              <a:rPr lang="ro-RO" sz="1800" b="1" dirty="0">
                <a:latin typeface="Arial" panose="020B0604020202020204" pitchFamily="34" charset="0"/>
                <a:cs typeface="Arial" panose="020B0604020202020204" pitchFamily="34" charset="0"/>
              </a:rPr>
              <a:t>oscilat între 0,84 mc (H 2/3) şi 1,44mc/pom (H 18/6). Genotipurile H 8/1, H 4/44 şi H 1/28 au avut volume de coroană cuprinse între 1,30 şi 1,35 mc/pom, în timp ce soiul martor 'Cezar' a înregistrat 1,05 mc/pom. </a:t>
            </a:r>
            <a:endParaRPr lang="ro-RO" sz="1800" b="1" dirty="0" smtClean="0">
              <a:latin typeface="Arial" panose="020B0604020202020204" pitchFamily="34" charset="0"/>
              <a:cs typeface="Arial" panose="020B0604020202020204" pitchFamily="34" charset="0"/>
            </a:endParaRPr>
          </a:p>
          <a:p>
            <a:pPr indent="457200" algn="just">
              <a:lnSpc>
                <a:spcPct val="102000"/>
              </a:lnSpc>
            </a:pPr>
            <a:r>
              <a:rPr lang="ro-RO" sz="1800" b="1" dirty="0">
                <a:latin typeface="Arial" panose="020B0604020202020204" pitchFamily="34" charset="0"/>
                <a:cs typeface="Arial" panose="020B0604020202020204" pitchFamily="34" charset="0"/>
              </a:rPr>
              <a:t> Analiza statistică a arătat diferențe foarte semnificative pozitive pentru genotipurile cu vigoare mare </a:t>
            </a:r>
            <a:r>
              <a:rPr lang="pt-BR" sz="1800" b="1" dirty="0">
                <a:latin typeface="Arial" panose="020B0604020202020204" pitchFamily="34" charset="0"/>
                <a:cs typeface="Arial" panose="020B0604020202020204" pitchFamily="34" charset="0"/>
              </a:rPr>
              <a:t>(H 18/6, H 8/1, H 1/28, H 4/44, H 1/55, H 8/6), diferenţe nesemnificative pentru H 19/6 şi H 4/42. Genotipul cu vigoarea cea mai redusă a fost  H 2/3, având diferenţe distinct semnificative negative faţă de martor</a:t>
            </a:r>
            <a:r>
              <a:rPr lang="pt-BR" sz="1800" b="1" dirty="0" smtClean="0">
                <a:latin typeface="Arial" panose="020B0604020202020204" pitchFamily="34" charset="0"/>
                <a:cs typeface="Arial" panose="020B0604020202020204" pitchFamily="34" charset="0"/>
              </a:rPr>
              <a:t>.</a:t>
            </a:r>
            <a:endParaRPr lang="ro-RO" sz="1800" b="1" dirty="0" smtClean="0">
              <a:latin typeface="Arial" panose="020B0604020202020204" pitchFamily="34" charset="0"/>
              <a:cs typeface="Arial" panose="020B0604020202020204" pitchFamily="34" charset="0"/>
            </a:endParaRPr>
          </a:p>
          <a:p>
            <a:pPr indent="457200" algn="just">
              <a:lnSpc>
                <a:spcPct val="102000"/>
              </a:lnSpc>
            </a:pPr>
            <a:r>
              <a:rPr lang="ro-RO" sz="1800" b="1" dirty="0">
                <a:latin typeface="Arial" panose="020B0604020202020204" pitchFamily="34" charset="0"/>
                <a:cs typeface="Arial" panose="020B0604020202020204" pitchFamily="34" charset="0"/>
              </a:rPr>
              <a:t>Volumul coroanei calculat la unitatea de suprafață urmărește aceeași clasificare a vigorii genotipurilor, având în vedere desimea de plante de 4000 pomi/ha pentru toate genotipurile, inclusiv a soiului 'Cezar'. Cel mai mare volum de coroană s-a înregistrat la genotipul H 18/6 cu 5760 mc/ha şi cel mai mic la genotipul H 2/3 cu 3360 mc/ha.</a:t>
            </a:r>
            <a:endParaRPr lang="en-US" sz="1800" b="1" dirty="0">
              <a:latin typeface="Arial" panose="020B0604020202020204" pitchFamily="34" charset="0"/>
              <a:cs typeface="Arial" panose="020B0604020202020204" pitchFamily="34" charset="0"/>
            </a:endParaRPr>
          </a:p>
          <a:p>
            <a:pPr indent="457200" algn="just">
              <a:lnSpc>
                <a:spcPct val="102000"/>
              </a:lnSpc>
            </a:pPr>
            <a:endParaRPr lang="en-US" sz="1800" b="1" dirty="0">
              <a:latin typeface="Arial" panose="020B0604020202020204" pitchFamily="34" charset="0"/>
              <a:cs typeface="Arial" panose="020B0604020202020204" pitchFamily="34" charset="0"/>
            </a:endParaRPr>
          </a:p>
        </p:txBody>
      </p:sp>
      <p:sp>
        <p:nvSpPr>
          <p:cNvPr id="5" name="TextBox 4"/>
          <p:cNvSpPr txBox="1"/>
          <p:nvPr/>
        </p:nvSpPr>
        <p:spPr>
          <a:xfrm>
            <a:off x="534749" y="23853977"/>
            <a:ext cx="20910499" cy="5443798"/>
          </a:xfrm>
          <a:prstGeom prst="rect">
            <a:avLst/>
          </a:prstGeom>
          <a:noFill/>
        </p:spPr>
        <p:txBody>
          <a:bodyPr wrap="square" rtlCol="0">
            <a:spAutoFit/>
          </a:bodyPr>
          <a:lstStyle/>
          <a:p>
            <a:pPr indent="457200" algn="just">
              <a:spcBef>
                <a:spcPts val="600"/>
              </a:spcBef>
              <a:spcAft>
                <a:spcPts val="600"/>
              </a:spcAft>
            </a:pPr>
            <a:r>
              <a:rPr lang="ro-RO" sz="1800" b="1" dirty="0" smtClean="0">
                <a:solidFill>
                  <a:srgbClr val="800000"/>
                </a:solidFill>
                <a:latin typeface="Arial" panose="020B0604020202020204" pitchFamily="34" charset="0"/>
                <a:cs typeface="Arial" panose="020B0604020202020204" pitchFamily="34" charset="0"/>
              </a:rPr>
              <a:t>POTENȚIALUL </a:t>
            </a:r>
            <a:r>
              <a:rPr lang="ro-RO" sz="1800" b="1" dirty="0">
                <a:solidFill>
                  <a:srgbClr val="800000"/>
                </a:solidFill>
                <a:latin typeface="Arial" panose="020B0604020202020204" pitchFamily="34" charset="0"/>
                <a:cs typeface="Arial" panose="020B0604020202020204" pitchFamily="34" charset="0"/>
              </a:rPr>
              <a:t>DE PRODUCȚIE</a:t>
            </a:r>
            <a:endParaRPr lang="en-US" sz="1800" b="1" dirty="0">
              <a:solidFill>
                <a:srgbClr val="800000"/>
              </a:solidFill>
              <a:latin typeface="Arial" panose="020B0604020202020204" pitchFamily="34" charset="0"/>
              <a:cs typeface="Arial" panose="020B0604020202020204" pitchFamily="34" charset="0"/>
            </a:endParaRPr>
          </a:p>
          <a:p>
            <a:pPr indent="457200" algn="just">
              <a:lnSpc>
                <a:spcPct val="103000"/>
              </a:lnSpc>
            </a:pPr>
            <a:r>
              <a:rPr lang="ro-RO" sz="1800" b="1" dirty="0">
                <a:latin typeface="Arial" panose="020B0604020202020204" pitchFamily="34" charset="0"/>
                <a:cs typeface="Arial" panose="020B0604020202020204" pitchFamily="34" charset="0"/>
              </a:rPr>
              <a:t>Unul din obiectivele prioritare ale studiului întreprins o reprezintă aprecierea capacității de producție, fiind caracteristica cea mai importantă în obținerea genotipurilor de măr care să contribuie la omologarea de noi soiuri de măr cu rezistență la boli.</a:t>
            </a:r>
            <a:endParaRPr lang="en-US" sz="1800" b="1" dirty="0">
              <a:latin typeface="Arial" panose="020B0604020202020204" pitchFamily="34" charset="0"/>
              <a:cs typeface="Arial" panose="020B0604020202020204" pitchFamily="34" charset="0"/>
            </a:endParaRPr>
          </a:p>
          <a:p>
            <a:pPr indent="457200" algn="just">
              <a:lnSpc>
                <a:spcPct val="103000"/>
              </a:lnSpc>
            </a:pPr>
            <a:r>
              <a:rPr lang="ro-RO" sz="1800" b="1" dirty="0" smtClean="0">
                <a:latin typeface="Arial" panose="020B0604020202020204" pitchFamily="34" charset="0"/>
                <a:cs typeface="Arial" panose="020B0604020202020204" pitchFamily="34" charset="0"/>
              </a:rPr>
              <a:t>Datele din tabelul </a:t>
            </a:r>
            <a:r>
              <a:rPr lang="ro-RO" sz="1800" b="1" dirty="0">
                <a:latin typeface="Arial" panose="020B0604020202020204" pitchFamily="34" charset="0"/>
                <a:cs typeface="Arial" panose="020B0604020202020204" pitchFamily="34" charset="0"/>
              </a:rPr>
              <a:t>nr. </a:t>
            </a:r>
            <a:r>
              <a:rPr lang="ro-RO" sz="1800" b="1" dirty="0" smtClean="0">
                <a:latin typeface="Arial" panose="020B0604020202020204" pitchFamily="34" charset="0"/>
                <a:cs typeface="Arial" panose="020B0604020202020204" pitchFamily="34" charset="0"/>
              </a:rPr>
              <a:t>2 prezintă potențialul </a:t>
            </a:r>
            <a:r>
              <a:rPr lang="ro-RO" sz="1800" b="1" dirty="0">
                <a:latin typeface="Arial" panose="020B0604020202020204" pitchFamily="34" charset="0"/>
                <a:cs typeface="Arial" panose="020B0604020202020204" pitchFamily="34" charset="0"/>
              </a:rPr>
              <a:t>productiv al </a:t>
            </a:r>
            <a:r>
              <a:rPr lang="ro-RO" sz="1800" b="1" dirty="0" smtClean="0">
                <a:latin typeface="Arial" panose="020B0604020202020204" pitchFamily="34" charset="0"/>
                <a:cs typeface="Arial" panose="020B0604020202020204" pitchFamily="34" charset="0"/>
              </a:rPr>
              <a:t>genotipurilor </a:t>
            </a:r>
            <a:r>
              <a:rPr lang="ro-RO" sz="1800" b="1" dirty="0">
                <a:latin typeface="Arial" panose="020B0604020202020204" pitchFamily="34" charset="0"/>
                <a:cs typeface="Arial" panose="020B0604020202020204" pitchFamily="34" charset="0"/>
              </a:rPr>
              <a:t>de măr luate în studiu, in, anii 4 – 6 de la plantare, la desimea la 4000 de pomi/ hectar.</a:t>
            </a:r>
            <a:endParaRPr lang="en-US" sz="1800" b="1" dirty="0">
              <a:latin typeface="Arial" panose="020B0604020202020204" pitchFamily="34" charset="0"/>
              <a:cs typeface="Arial" panose="020B0604020202020204" pitchFamily="34" charset="0"/>
            </a:endParaRPr>
          </a:p>
          <a:p>
            <a:pPr indent="457200" algn="just">
              <a:lnSpc>
                <a:spcPct val="103000"/>
              </a:lnSpc>
            </a:pPr>
            <a:r>
              <a:rPr lang="ro-RO" sz="1800" b="1" dirty="0" smtClean="0">
                <a:latin typeface="Arial" panose="020B0604020202020204" pitchFamily="34" charset="0"/>
                <a:cs typeface="Arial" panose="020B0604020202020204" pitchFamily="34" charset="0"/>
              </a:rPr>
              <a:t>În </a:t>
            </a:r>
            <a:r>
              <a:rPr lang="ro-RO" sz="1800" b="1" dirty="0">
                <a:latin typeface="Arial" panose="020B0604020202020204" pitchFamily="34" charset="0"/>
                <a:cs typeface="Arial" panose="020B0604020202020204" pitchFamily="34" charset="0"/>
              </a:rPr>
              <a:t>anul 4 de la plantare, producția înregistrată la genotipurile de măr luate în studiu, a fost cuprinsă între 6,0 t/ha, la genotipul </a:t>
            </a:r>
            <a:r>
              <a:rPr lang="ro-RO" sz="1800" b="1" dirty="0" smtClean="0">
                <a:latin typeface="Arial" panose="020B0604020202020204" pitchFamily="34" charset="0"/>
                <a:cs typeface="Arial" panose="020B0604020202020204" pitchFamily="34" charset="0"/>
              </a:rPr>
              <a:t>H </a:t>
            </a:r>
            <a:r>
              <a:rPr lang="ro-RO" sz="1800" b="1" dirty="0">
                <a:latin typeface="Arial" panose="020B0604020202020204" pitchFamily="34" charset="0"/>
                <a:cs typeface="Arial" panose="020B0604020202020204" pitchFamily="34" charset="0"/>
              </a:rPr>
              <a:t>1/55 și 26,0 t/ha la genotipul H 8/1. </a:t>
            </a:r>
            <a:r>
              <a:rPr lang="pt-BR" sz="1800" b="1" dirty="0">
                <a:latin typeface="Arial" panose="020B0604020202020204" pitchFamily="34" charset="0"/>
                <a:cs typeface="Arial" panose="020B0604020202020204" pitchFamily="34" charset="0"/>
              </a:rPr>
              <a:t>Dintre genotipurile care au produs peste 20,0 t/ha se remarcă H 18/6, H 19/6, H 8/1, H 2/3. Soiul </a:t>
            </a:r>
            <a:r>
              <a:rPr lang="ro-RO" sz="1800" b="1" dirty="0">
                <a:latin typeface="Arial" panose="020B0604020202020204" pitchFamily="34" charset="0"/>
                <a:cs typeface="Arial" panose="020B0604020202020204" pitchFamily="34" charset="0"/>
              </a:rPr>
              <a:t>'</a:t>
            </a:r>
            <a:r>
              <a:rPr lang="pt-BR" sz="1800" b="1" dirty="0">
                <a:latin typeface="Arial" panose="020B0604020202020204" pitchFamily="34" charset="0"/>
                <a:cs typeface="Arial" panose="020B0604020202020204" pitchFamily="34" charset="0"/>
              </a:rPr>
              <a:t>Cezar</a:t>
            </a:r>
            <a:r>
              <a:rPr lang="ro-RO" sz="1800" b="1" dirty="0">
                <a:latin typeface="Arial" panose="020B0604020202020204" pitchFamily="34" charset="0"/>
                <a:cs typeface="Arial" panose="020B0604020202020204" pitchFamily="34" charset="0"/>
              </a:rPr>
              <a:t>'</a:t>
            </a:r>
            <a:r>
              <a:rPr lang="pt-BR" sz="1800" b="1" dirty="0">
                <a:latin typeface="Arial" panose="020B0604020202020204" pitchFamily="34" charset="0"/>
                <a:cs typeface="Arial" panose="020B0604020202020204" pitchFamily="34" charset="0"/>
              </a:rPr>
              <a:t>, luat ca martor a înregistrat în anul 4 de la plantare o producție de 19,2 t/ha.</a:t>
            </a:r>
            <a:endParaRPr lang="en-US" sz="1800" b="1" dirty="0">
              <a:latin typeface="Arial" panose="020B0604020202020204" pitchFamily="34" charset="0"/>
              <a:cs typeface="Arial" panose="020B0604020202020204" pitchFamily="34" charset="0"/>
            </a:endParaRPr>
          </a:p>
          <a:p>
            <a:pPr indent="457200" algn="just">
              <a:lnSpc>
                <a:spcPct val="103000"/>
              </a:lnSpc>
            </a:pPr>
            <a:r>
              <a:rPr lang="pt-BR" sz="1800" b="1" dirty="0" smtClean="0">
                <a:latin typeface="Arial" panose="020B0604020202020204" pitchFamily="34" charset="0"/>
                <a:cs typeface="Arial" panose="020B0604020202020204" pitchFamily="34" charset="0"/>
              </a:rPr>
              <a:t>Nivelul </a:t>
            </a:r>
            <a:r>
              <a:rPr lang="pt-BR" sz="1800" b="1" dirty="0">
                <a:latin typeface="Arial" panose="020B0604020202020204" pitchFamily="34" charset="0"/>
                <a:cs typeface="Arial" panose="020B0604020202020204" pitchFamily="34" charset="0"/>
              </a:rPr>
              <a:t>producţiilor înregistrate în </a:t>
            </a:r>
            <a:r>
              <a:rPr lang="pt-BR" sz="1800" b="1" dirty="0" smtClean="0">
                <a:latin typeface="Arial" panose="020B0604020202020204" pitchFamily="34" charset="0"/>
                <a:cs typeface="Arial" panose="020B0604020202020204" pitchFamily="34" charset="0"/>
              </a:rPr>
              <a:t>an</a:t>
            </a:r>
            <a:r>
              <a:rPr lang="ro-RO" sz="1800" b="1" dirty="0" smtClean="0">
                <a:latin typeface="Arial" panose="020B0604020202020204" pitchFamily="34" charset="0"/>
                <a:cs typeface="Arial" panose="020B0604020202020204" pitchFamily="34" charset="0"/>
              </a:rPr>
              <a:t>ii 5-</a:t>
            </a:r>
            <a:r>
              <a:rPr lang="pt-BR" sz="1800" b="1" dirty="0" smtClean="0">
                <a:latin typeface="Arial" panose="020B0604020202020204" pitchFamily="34" charset="0"/>
                <a:cs typeface="Arial" panose="020B0604020202020204" pitchFamily="34" charset="0"/>
              </a:rPr>
              <a:t>6 </a:t>
            </a:r>
            <a:r>
              <a:rPr lang="pt-BR" sz="1800" b="1" dirty="0">
                <a:latin typeface="Arial" panose="020B0604020202020204" pitchFamily="34" charset="0"/>
                <a:cs typeface="Arial" panose="020B0604020202020204" pitchFamily="34" charset="0"/>
              </a:rPr>
              <a:t>de la plantare la genotipurile de măr cu rezistenţă la boli, garantează că pot atinge în anii următori parametrii de productivitate ale soiurilor de măr cultivate în sistem de mare </a:t>
            </a:r>
            <a:r>
              <a:rPr lang="pt-BR" sz="1800" b="1" dirty="0" smtClean="0">
                <a:latin typeface="Arial" panose="020B0604020202020204" pitchFamily="34" charset="0"/>
                <a:cs typeface="Arial" panose="020B0604020202020204" pitchFamily="34" charset="0"/>
              </a:rPr>
              <a:t>densitate.</a:t>
            </a:r>
            <a:endParaRPr lang="ro-RO" sz="1800" b="1" dirty="0" smtClean="0">
              <a:latin typeface="Arial" panose="020B0604020202020204" pitchFamily="34" charset="0"/>
              <a:cs typeface="Arial" panose="020B0604020202020204" pitchFamily="34" charset="0"/>
            </a:endParaRPr>
          </a:p>
          <a:p>
            <a:pPr indent="457200" algn="just">
              <a:lnSpc>
                <a:spcPct val="103000"/>
              </a:lnSpc>
            </a:pPr>
            <a:r>
              <a:rPr lang="ro-RO" sz="1800" b="1" dirty="0" smtClean="0">
                <a:latin typeface="Arial" panose="020B0604020202020204" pitchFamily="34" charset="0"/>
                <a:cs typeface="Arial" panose="020B0604020202020204" pitchFamily="34" charset="0"/>
              </a:rPr>
              <a:t>D</a:t>
            </a:r>
            <a:r>
              <a:rPr lang="pt-BR" sz="1800" b="1" dirty="0" smtClean="0">
                <a:latin typeface="Arial" panose="020B0604020202020204" pitchFamily="34" charset="0"/>
                <a:cs typeface="Arial" panose="020B0604020202020204" pitchFamily="34" charset="0"/>
              </a:rPr>
              <a:t>in </a:t>
            </a:r>
            <a:r>
              <a:rPr lang="pt-BR" sz="1800" b="1" dirty="0">
                <a:latin typeface="Arial" panose="020B0604020202020204" pitchFamily="34" charset="0"/>
                <a:cs typeface="Arial" panose="020B0604020202020204" pitchFamily="34" charset="0"/>
              </a:rPr>
              <a:t>cele 11 genotipuri de măr cu rezistență la boli, cultivate la desimea de 4000 pomi/ha, cele mai productive sunt genotipurile de măr H 19/6, H 4/17, H 2/3 la care s-au obținut peste 40  t/ha. Sunt apreciate cu potențialul ridicat și genotipurile de măr care au înregistrat producții medii de peste 35 t/ha, astfel: H18/6, H 1/28, H 4/44, H 4/42, H 14/1 şi soiul </a:t>
            </a:r>
            <a:r>
              <a:rPr lang="ro-RO" sz="1800" b="1" dirty="0">
                <a:latin typeface="Arial" panose="020B0604020202020204" pitchFamily="34" charset="0"/>
                <a:cs typeface="Arial" panose="020B0604020202020204" pitchFamily="34" charset="0"/>
              </a:rPr>
              <a:t>'</a:t>
            </a:r>
            <a:r>
              <a:rPr lang="pt-BR" sz="1800" b="1" dirty="0">
                <a:latin typeface="Arial" panose="020B0604020202020204" pitchFamily="34" charset="0"/>
                <a:cs typeface="Arial" panose="020B0604020202020204" pitchFamily="34" charset="0"/>
              </a:rPr>
              <a:t>Cezar</a:t>
            </a:r>
            <a:r>
              <a:rPr lang="ro-RO" sz="1800" b="1" dirty="0">
                <a:latin typeface="Arial" panose="020B0604020202020204" pitchFamily="34" charset="0"/>
                <a:cs typeface="Arial" panose="020B0604020202020204" pitchFamily="34" charset="0"/>
              </a:rPr>
              <a:t>'</a:t>
            </a:r>
            <a:r>
              <a:rPr lang="pt-BR" sz="1800" b="1" dirty="0">
                <a:latin typeface="Arial" panose="020B0604020202020204" pitchFamily="34" charset="0"/>
                <a:cs typeface="Arial" panose="020B0604020202020204" pitchFamily="34" charset="0"/>
              </a:rPr>
              <a:t>, luat ca martor, care a înregistrat în medie pe anii 5-6 ani producția de 35,2 t/ha</a:t>
            </a:r>
            <a:r>
              <a:rPr lang="pt-BR" sz="1800" b="1" dirty="0" smtClean="0">
                <a:latin typeface="Arial" panose="020B0604020202020204" pitchFamily="34" charset="0"/>
                <a:cs typeface="Arial" panose="020B0604020202020204" pitchFamily="34" charset="0"/>
              </a:rPr>
              <a:t>.</a:t>
            </a:r>
            <a:endParaRPr lang="ro-RO" sz="1800" b="1" dirty="0" smtClean="0">
              <a:latin typeface="Arial" panose="020B0604020202020204" pitchFamily="34" charset="0"/>
              <a:cs typeface="Arial" panose="020B0604020202020204" pitchFamily="34" charset="0"/>
            </a:endParaRPr>
          </a:p>
          <a:p>
            <a:pPr indent="457200" algn="just"/>
            <a:r>
              <a:rPr lang="pt-BR" sz="1800" b="1" dirty="0">
                <a:latin typeface="Arial" panose="020B0604020202020204" pitchFamily="34" charset="0"/>
                <a:cs typeface="Arial" panose="020B0604020202020204" pitchFamily="34" charset="0"/>
              </a:rPr>
              <a:t>Datele calculate statistic ne confirmă diferențe foarte semnificative pozitive față de soiul </a:t>
            </a:r>
            <a:r>
              <a:rPr lang="ro-RO" sz="1800" b="1" dirty="0">
                <a:latin typeface="Arial" panose="020B0604020202020204" pitchFamily="34" charset="0"/>
                <a:cs typeface="Arial" panose="020B0604020202020204" pitchFamily="34" charset="0"/>
              </a:rPr>
              <a:t>'</a:t>
            </a:r>
            <a:r>
              <a:rPr lang="pt-BR" sz="1800" b="1" dirty="0">
                <a:latin typeface="Arial" panose="020B0604020202020204" pitchFamily="34" charset="0"/>
                <a:cs typeface="Arial" panose="020B0604020202020204" pitchFamily="34" charset="0"/>
              </a:rPr>
              <a:t>Cezar</a:t>
            </a:r>
            <a:r>
              <a:rPr lang="ro-RO" sz="1800" b="1" dirty="0">
                <a:latin typeface="Arial" panose="020B0604020202020204" pitchFamily="34" charset="0"/>
                <a:cs typeface="Arial" panose="020B0604020202020204" pitchFamily="34" charset="0"/>
              </a:rPr>
              <a:t>'</a:t>
            </a:r>
            <a:r>
              <a:rPr lang="pt-BR" sz="1800" b="1" dirty="0">
                <a:latin typeface="Arial" panose="020B0604020202020204" pitchFamily="34" charset="0"/>
                <a:cs typeface="Arial" panose="020B0604020202020204" pitchFamily="34" charset="0"/>
              </a:rPr>
              <a:t> luat ca martor la genotipurile de măr: H 19/6, H 4/17 şi H 2/3, care au fost selecționate si înscrise pentru testare și omologare de noi soiuri.</a:t>
            </a:r>
            <a:endParaRPr lang="en-US" sz="1800" b="1" dirty="0">
              <a:latin typeface="Arial" panose="020B0604020202020204" pitchFamily="34" charset="0"/>
              <a:cs typeface="Arial" panose="020B0604020202020204" pitchFamily="34" charset="0"/>
            </a:endParaRPr>
          </a:p>
          <a:p>
            <a:pPr indent="457200" algn="just"/>
            <a:r>
              <a:rPr lang="pt-BR" sz="1800" b="1" dirty="0">
                <a:latin typeface="Arial" panose="020B0604020202020204" pitchFamily="34" charset="0"/>
                <a:cs typeface="Arial" panose="020B0604020202020204" pitchFamily="34" charset="0"/>
              </a:rPr>
              <a:t>Cu diferențe distinct semnificative pozitive se încadrează genotipul H14/1 şi cu diferențe semnificative pozitive H 18/6</a:t>
            </a:r>
            <a:r>
              <a:rPr lang="pt-BR" sz="1800" b="1" dirty="0" smtClean="0">
                <a:latin typeface="Arial" panose="020B0604020202020204" pitchFamily="34" charset="0"/>
                <a:cs typeface="Arial" panose="020B0604020202020204" pitchFamily="34" charset="0"/>
              </a:rPr>
              <a:t>.</a:t>
            </a:r>
            <a:endParaRPr lang="ro-RO" sz="1800" b="1" dirty="0" smtClean="0">
              <a:latin typeface="Arial" panose="020B0604020202020204" pitchFamily="34" charset="0"/>
              <a:cs typeface="Arial" panose="020B0604020202020204" pitchFamily="34" charset="0"/>
            </a:endParaRPr>
          </a:p>
          <a:p>
            <a:pPr indent="457200" algn="just">
              <a:spcBef>
                <a:spcPts val="1000"/>
              </a:spcBef>
              <a:spcAft>
                <a:spcPts val="600"/>
              </a:spcAft>
            </a:pPr>
            <a:r>
              <a:rPr lang="ro-RO" sz="1800" b="1" dirty="0">
                <a:solidFill>
                  <a:srgbClr val="800000"/>
                </a:solidFill>
                <a:latin typeface="Arial" panose="020B0604020202020204" pitchFamily="34" charset="0"/>
                <a:cs typeface="Arial" panose="020B0604020202020204" pitchFamily="34" charset="0"/>
              </a:rPr>
              <a:t>CALITATEA PRODUCȚIEI</a:t>
            </a:r>
            <a:endParaRPr lang="en-US" sz="1800" b="1" dirty="0">
              <a:solidFill>
                <a:srgbClr val="800000"/>
              </a:solidFill>
              <a:latin typeface="Arial" panose="020B0604020202020204" pitchFamily="34" charset="0"/>
              <a:cs typeface="Arial" panose="020B0604020202020204" pitchFamily="34" charset="0"/>
            </a:endParaRPr>
          </a:p>
          <a:p>
            <a:pPr indent="457200" algn="just"/>
            <a:r>
              <a:rPr lang="ro-RO" sz="1800" b="1" dirty="0" smtClean="0">
                <a:latin typeface="Arial" panose="020B0604020202020204" pitchFamily="34" charset="0"/>
                <a:cs typeface="Arial" panose="020B0604020202020204" pitchFamily="34" charset="0"/>
              </a:rPr>
              <a:t>Merele destinate consumului în stare proaspătă sau pentru procesare, trebuie să fie sănătoase, ajunse la maturarea comercială sau de consum și să aibă proprietăți organoleptice specifice soiului. În perioada de studiu (2022-2024), biomasa fructelor la genotipurile de măr din microcultura de concurs a oscilat de la an la an, fiind în limite de la 150 la 220 g/fruct.</a:t>
            </a:r>
          </a:p>
          <a:p>
            <a:pPr indent="457200" algn="just"/>
            <a:r>
              <a:rPr lang="ro-RO" sz="1800" b="1" dirty="0">
                <a:latin typeface="Arial" panose="020B0604020202020204" pitchFamily="34" charset="0"/>
                <a:cs typeface="Arial" panose="020B0604020202020204" pitchFamily="34" charset="0"/>
              </a:rPr>
              <a:t>În perioada de studiu (2022-2024), biomasa fructelor la genotipurile de măr din microcultura de concurs a oscilat de la an la an, fiind în limite de la 150 la 220 g/fruct</a:t>
            </a:r>
            <a:r>
              <a:rPr lang="ro-RO" sz="1800" b="1" dirty="0" smtClean="0">
                <a:latin typeface="Arial" panose="020B0604020202020204" pitchFamily="34" charset="0"/>
                <a:cs typeface="Arial" panose="020B0604020202020204" pitchFamily="34" charset="0"/>
              </a:rPr>
              <a:t>.</a:t>
            </a:r>
            <a:endParaRPr lang="en-US" sz="1800" b="1" dirty="0">
              <a:latin typeface="Arial" panose="020B0604020202020204" pitchFamily="34" charset="0"/>
              <a:cs typeface="Arial" panose="020B0604020202020204" pitchFamily="34" charset="0"/>
            </a:endParaRPr>
          </a:p>
        </p:txBody>
      </p:sp>
      <p:sp>
        <p:nvSpPr>
          <p:cNvPr id="48" name="TextBox 47"/>
          <p:cNvSpPr txBox="1"/>
          <p:nvPr/>
        </p:nvSpPr>
        <p:spPr>
          <a:xfrm>
            <a:off x="21678684" y="24372405"/>
            <a:ext cx="6644289" cy="615553"/>
          </a:xfrm>
          <a:prstGeom prst="rect">
            <a:avLst/>
          </a:prstGeom>
          <a:noFill/>
        </p:spPr>
        <p:txBody>
          <a:bodyPr wrap="square" rtlCol="0">
            <a:spAutoFit/>
          </a:bodyPr>
          <a:lstStyle/>
          <a:p>
            <a:pPr algn="ctr"/>
            <a:r>
              <a:rPr lang="ro-RO" sz="1700" b="1" i="1" dirty="0" smtClean="0">
                <a:latin typeface="Arial" panose="020B0604020202020204" pitchFamily="34" charset="0"/>
                <a:cs typeface="Arial" panose="020B0604020202020204" pitchFamily="34" charset="0"/>
              </a:rPr>
              <a:t>Tab. 2. </a:t>
            </a:r>
            <a:r>
              <a:rPr lang="ro-RO" sz="1700" b="1" i="1" dirty="0">
                <a:latin typeface="Arial" panose="020B0604020202020204" pitchFamily="34" charset="0"/>
                <a:cs typeface="Arial" panose="020B0604020202020204" pitchFamily="34" charset="0"/>
              </a:rPr>
              <a:t>Producția de fructe realizată la genotipurile de măr din microcultura de concurs, </a:t>
            </a:r>
            <a:r>
              <a:rPr lang="ro-RO" sz="1700" b="1" i="1" dirty="0" smtClean="0">
                <a:latin typeface="Arial" panose="020B0604020202020204" pitchFamily="34" charset="0"/>
                <a:cs typeface="Arial" panose="020B0604020202020204" pitchFamily="34" charset="0"/>
              </a:rPr>
              <a:t>cultivate </a:t>
            </a:r>
            <a:r>
              <a:rPr lang="ro-RO" sz="1700" b="1" i="1" dirty="0">
                <a:latin typeface="Arial" panose="020B0604020202020204" pitchFamily="34" charset="0"/>
                <a:cs typeface="Arial" panose="020B0604020202020204" pitchFamily="34" charset="0"/>
              </a:rPr>
              <a:t>la desimea </a:t>
            </a:r>
            <a:r>
              <a:rPr lang="ro-RO" sz="1700" b="1" i="1" dirty="0" smtClean="0">
                <a:latin typeface="Arial" panose="020B0604020202020204" pitchFamily="34" charset="0"/>
                <a:cs typeface="Arial" panose="020B0604020202020204" pitchFamily="34" charset="0"/>
              </a:rPr>
              <a:t>de </a:t>
            </a:r>
            <a:r>
              <a:rPr lang="ro-RO" sz="1700" b="1" i="1" dirty="0">
                <a:latin typeface="Arial" panose="020B0604020202020204" pitchFamily="34" charset="0"/>
                <a:cs typeface="Arial" panose="020B0604020202020204" pitchFamily="34" charset="0"/>
              </a:rPr>
              <a:t>4000 pomi/ha</a:t>
            </a:r>
            <a:endParaRPr lang="ro-RO" sz="1700" b="1" i="1" dirty="0">
              <a:solidFill>
                <a:srgbClr val="FF0000"/>
              </a:solidFill>
              <a:latin typeface="Arial" panose="020B0604020202020204" pitchFamily="34" charset="0"/>
              <a:ea typeface="Arial" charset="0"/>
              <a:cs typeface="Arial" panose="020B0604020202020204" pitchFamily="34" charset="0"/>
            </a:endParaRPr>
          </a:p>
        </p:txBody>
      </p:sp>
      <p:graphicFrame>
        <p:nvGraphicFramePr>
          <p:cNvPr id="6" name="Table 5"/>
          <p:cNvGraphicFramePr>
            <a:graphicFrameLocks noGrp="1"/>
          </p:cNvGraphicFramePr>
          <p:nvPr>
            <p:extLst>
              <p:ext uri="{D42A27DB-BD31-4B8C-83A1-F6EECF244321}">
                <p14:modId xmlns:p14="http://schemas.microsoft.com/office/powerpoint/2010/main" val="2792195684"/>
              </p:ext>
            </p:extLst>
          </p:nvPr>
        </p:nvGraphicFramePr>
        <p:xfrm>
          <a:off x="21678684" y="25019920"/>
          <a:ext cx="6598472" cy="3940048"/>
        </p:xfrm>
        <a:graphic>
          <a:graphicData uri="http://schemas.openxmlformats.org/drawingml/2006/table">
            <a:tbl>
              <a:tblPr firstRow="1" firstCol="1" lastRow="1" lastCol="1" bandRow="1" bandCol="1">
                <a:tableStyleId>{9DCAF9ED-07DC-4A11-8D7F-57B35C25682E}</a:tableStyleId>
              </a:tblPr>
              <a:tblGrid>
                <a:gridCol w="577516">
                  <a:extLst>
                    <a:ext uri="{9D8B030D-6E8A-4147-A177-3AD203B41FA5}">
                      <a16:colId xmlns:a16="http://schemas.microsoft.com/office/drawing/2014/main" val="20000"/>
                    </a:ext>
                  </a:extLst>
                </a:gridCol>
                <a:gridCol w="1700204">
                  <a:extLst>
                    <a:ext uri="{9D8B030D-6E8A-4147-A177-3AD203B41FA5}">
                      <a16:colId xmlns:a16="http://schemas.microsoft.com/office/drawing/2014/main" val="20001"/>
                    </a:ext>
                  </a:extLst>
                </a:gridCol>
                <a:gridCol w="672266">
                  <a:extLst>
                    <a:ext uri="{9D8B030D-6E8A-4147-A177-3AD203B41FA5}">
                      <a16:colId xmlns:a16="http://schemas.microsoft.com/office/drawing/2014/main" val="20002"/>
                    </a:ext>
                  </a:extLst>
                </a:gridCol>
                <a:gridCol w="532263">
                  <a:extLst>
                    <a:ext uri="{9D8B030D-6E8A-4147-A177-3AD203B41FA5}">
                      <a16:colId xmlns:a16="http://schemas.microsoft.com/office/drawing/2014/main" val="20003"/>
                    </a:ext>
                  </a:extLst>
                </a:gridCol>
                <a:gridCol w="477672">
                  <a:extLst>
                    <a:ext uri="{9D8B030D-6E8A-4147-A177-3AD203B41FA5}">
                      <a16:colId xmlns:a16="http://schemas.microsoft.com/office/drawing/2014/main" val="20004"/>
                    </a:ext>
                  </a:extLst>
                </a:gridCol>
                <a:gridCol w="750061">
                  <a:extLst>
                    <a:ext uri="{9D8B030D-6E8A-4147-A177-3AD203B41FA5}">
                      <a16:colId xmlns:a16="http://schemas.microsoft.com/office/drawing/2014/main" val="20005"/>
                    </a:ext>
                  </a:extLst>
                </a:gridCol>
                <a:gridCol w="1000001">
                  <a:extLst>
                    <a:ext uri="{9D8B030D-6E8A-4147-A177-3AD203B41FA5}">
                      <a16:colId xmlns:a16="http://schemas.microsoft.com/office/drawing/2014/main" val="20006"/>
                    </a:ext>
                  </a:extLst>
                </a:gridCol>
                <a:gridCol w="888489">
                  <a:extLst>
                    <a:ext uri="{9D8B030D-6E8A-4147-A177-3AD203B41FA5}">
                      <a16:colId xmlns:a16="http://schemas.microsoft.com/office/drawing/2014/main" val="20007"/>
                    </a:ext>
                  </a:extLst>
                </a:gridCol>
              </a:tblGrid>
              <a:tr h="504825">
                <a:tc rowSpan="2">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Nr. crt.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rowSpan="2">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Genotipul/</a:t>
                      </a:r>
                      <a:endParaRPr lang="en-US" sz="1600" b="1" dirty="0">
                        <a:solidFill>
                          <a:schemeClr val="tx1"/>
                        </a:solidFill>
                        <a:effectLst/>
                        <a:latin typeface="Arial" panose="020B0604020202020204" pitchFamily="34" charset="0"/>
                        <a:cs typeface="Arial" panose="020B0604020202020204" pitchFamily="34" charset="0"/>
                      </a:endParaRPr>
                    </a:p>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portaltoiul</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gridSpan="3">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Producţia obţinută  în anul (t/ha) </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hMerge="1">
                  <a:txBody>
                    <a:bodyPr/>
                    <a:lstStyle/>
                    <a:p>
                      <a:endParaRPr lang="en-US"/>
                    </a:p>
                  </a:txBody>
                  <a:tcPr/>
                </a:tc>
                <a:tc hMerge="1">
                  <a:txBody>
                    <a:bodyPr/>
                    <a:lstStyle/>
                    <a:p>
                      <a:endParaRPr lang="en-US"/>
                    </a:p>
                  </a:txBody>
                  <a:tcPr/>
                </a:tc>
                <a:tc rowSpan="2">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Media anilor</a:t>
                      </a:r>
                      <a:endParaRPr lang="en-US" sz="1600" b="1">
                        <a:solidFill>
                          <a:schemeClr val="tx1"/>
                        </a:solidFill>
                        <a:effectLst/>
                        <a:latin typeface="Arial" panose="020B0604020202020204" pitchFamily="34" charset="0"/>
                        <a:cs typeface="Arial" panose="020B0604020202020204" pitchFamily="34" charset="0"/>
                      </a:endParaRPr>
                    </a:p>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5 – 6</a:t>
                      </a:r>
                      <a:endParaRPr lang="en-US" sz="1600" b="1">
                        <a:solidFill>
                          <a:schemeClr val="tx1"/>
                        </a:solidFill>
                        <a:effectLst/>
                        <a:latin typeface="Arial" panose="020B0604020202020204" pitchFamily="34" charset="0"/>
                        <a:cs typeface="Arial" panose="020B0604020202020204" pitchFamily="34" charset="0"/>
                      </a:endParaRPr>
                    </a:p>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(t/ha)</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rowSpan="2">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Diferenţe</a:t>
                      </a:r>
                      <a:endParaRPr lang="en-US" sz="1600" b="1" dirty="0">
                        <a:solidFill>
                          <a:schemeClr val="tx1"/>
                        </a:solidFill>
                        <a:effectLst/>
                        <a:latin typeface="Arial" panose="020B0604020202020204" pitchFamily="34" charset="0"/>
                        <a:cs typeface="Arial" panose="020B0604020202020204" pitchFamily="34" charset="0"/>
                      </a:endParaRPr>
                    </a:p>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cs typeface="Arial" panose="020B0604020202020204" pitchFamily="34" charset="0"/>
                      </a:endParaRPr>
                    </a:p>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Faţă de Mt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rowSpan="2">
                  <a:txBody>
                    <a:bodyPr/>
                    <a:lstStyle/>
                    <a:p>
                      <a:pPr algn="ctr">
                        <a:lnSpc>
                          <a:spcPct val="107000"/>
                        </a:lnSpc>
                        <a:spcAft>
                          <a:spcPts val="0"/>
                        </a:spcAft>
                      </a:pPr>
                      <a:r>
                        <a:rPr lang="ro-RO" sz="1600" b="1" dirty="0" smtClean="0">
                          <a:solidFill>
                            <a:schemeClr val="tx1"/>
                          </a:solidFill>
                          <a:effectLst/>
                          <a:latin typeface="Arial" panose="020B0604020202020204" pitchFamily="34" charset="0"/>
                          <a:cs typeface="Arial" panose="020B0604020202020204" pitchFamily="34" charset="0"/>
                        </a:rPr>
                        <a:t>Semni-ficaţia</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10000"/>
                  </a:ext>
                </a:extLst>
              </a:tr>
              <a:tr h="273050">
                <a:tc vMerge="1">
                  <a:txBody>
                    <a:bodyPr/>
                    <a:lstStyle/>
                    <a:p>
                      <a:endParaRPr lang="en-US"/>
                    </a:p>
                  </a:txBody>
                  <a:tcPr/>
                </a:tc>
                <a:tc vMerge="1">
                  <a:txBody>
                    <a:bodyPr/>
                    <a:lstStyle/>
                    <a:p>
                      <a:endParaRPr lang="en-US"/>
                    </a:p>
                  </a:txBody>
                  <a:tcPr/>
                </a:tc>
                <a:tc>
                  <a:txBody>
                    <a:bodyPr/>
                    <a:lstStyle/>
                    <a:p>
                      <a:pPr algn="ctr">
                        <a:lnSpc>
                          <a:spcPct val="107000"/>
                        </a:lnSpc>
                        <a:spcAft>
                          <a:spcPts val="800"/>
                        </a:spcAft>
                      </a:pPr>
                      <a:r>
                        <a:rPr lang="ro-RO" sz="1600" b="1" dirty="0">
                          <a:solidFill>
                            <a:schemeClr val="tx1"/>
                          </a:solidFill>
                          <a:effectLst/>
                          <a:latin typeface="Arial" panose="020B0604020202020204" pitchFamily="34" charset="0"/>
                          <a:cs typeface="Arial" panose="020B0604020202020204" pitchFamily="34" charset="0"/>
                        </a:rPr>
                        <a:t>4</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a:lnSpc>
                          <a:spcPct val="107000"/>
                        </a:lnSpc>
                        <a:spcAft>
                          <a:spcPts val="800"/>
                        </a:spcAft>
                      </a:pPr>
                      <a:r>
                        <a:rPr lang="ro-RO" sz="1600" b="1">
                          <a:solidFill>
                            <a:schemeClr val="tx1"/>
                          </a:solidFill>
                          <a:effectLst/>
                          <a:latin typeface="Arial" panose="020B0604020202020204" pitchFamily="34" charset="0"/>
                          <a:cs typeface="Arial" panose="020B0604020202020204" pitchFamily="34" charset="0"/>
                        </a:rPr>
                        <a:t>5</a:t>
                      </a:r>
                      <a:endParaRPr lang="en-US" sz="1600" b="1">
                        <a:solidFill>
                          <a:schemeClr val="tx1"/>
                        </a:solidFill>
                        <a:effectLst/>
                        <a:latin typeface="Arial" panose="020B0604020202020204" pitchFamily="34" charset="0"/>
                        <a:ea typeface="Aptos"/>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a:lnSpc>
                          <a:spcPct val="107000"/>
                        </a:lnSpc>
                        <a:spcAft>
                          <a:spcPts val="800"/>
                        </a:spcAft>
                      </a:pPr>
                      <a:r>
                        <a:rPr lang="ro-RO" sz="1600" b="1" dirty="0">
                          <a:solidFill>
                            <a:schemeClr val="tx1"/>
                          </a:solidFill>
                          <a:effectLst/>
                          <a:latin typeface="Arial" panose="020B0604020202020204" pitchFamily="34" charset="0"/>
                          <a:cs typeface="Arial" panose="020B0604020202020204" pitchFamily="34" charset="0"/>
                        </a:rPr>
                        <a:t>6</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1"/>
                  </a:ext>
                </a:extLst>
              </a:tr>
              <a:tr h="0">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1</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'Cezar'/M9 </a:t>
                      </a:r>
                      <a:r>
                        <a:rPr lang="en-GB" sz="1600" b="1" dirty="0">
                          <a:solidFill>
                            <a:schemeClr val="tx1"/>
                          </a:solidFill>
                          <a:effectLst/>
                          <a:latin typeface="Arial" panose="020B0604020202020204" pitchFamily="34" charset="0"/>
                          <a:cs typeface="Arial" panose="020B0604020202020204" pitchFamily="34" charset="0"/>
                        </a:rPr>
                        <a:t>(Mt)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19,2</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32,0</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38,4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35,2</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extLst>
                  <a:ext uri="{0D108BD9-81ED-4DB2-BD59-A6C34878D82A}">
                    <a16:rowId xmlns:a16="http://schemas.microsoft.com/office/drawing/2014/main" val="10002"/>
                  </a:ext>
                </a:extLst>
              </a:tr>
              <a:tr h="0">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2</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H 18/6/M9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22,8</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32,4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41,6</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37,0</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+1,8</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extLst>
                  <a:ext uri="{0D108BD9-81ED-4DB2-BD59-A6C34878D82A}">
                    <a16:rowId xmlns:a16="http://schemas.microsoft.com/office/drawing/2014/main" val="10003"/>
                  </a:ext>
                </a:extLst>
              </a:tr>
              <a:tr h="0">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H 19/6/M9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21,6</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36,8</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46,0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41,4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+6,2</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extLst>
                  <a:ext uri="{0D108BD9-81ED-4DB2-BD59-A6C34878D82A}">
                    <a16:rowId xmlns:a16="http://schemas.microsoft.com/office/drawing/2014/main" val="10004"/>
                  </a:ext>
                </a:extLst>
              </a:tr>
              <a:tr h="0">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H 8/1/M9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26,0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30,4</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34,4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32,4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-2,8</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00</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extLst>
                  <a:ext uri="{0D108BD9-81ED-4DB2-BD59-A6C34878D82A}">
                    <a16:rowId xmlns:a16="http://schemas.microsoft.com/office/drawing/2014/main" val="10005"/>
                  </a:ext>
                </a:extLst>
              </a:tr>
              <a:tr h="0">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5</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H 4/17/M9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18,4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40,8</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42,4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41,6</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+6,4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extLst>
                  <a:ext uri="{0D108BD9-81ED-4DB2-BD59-A6C34878D82A}">
                    <a16:rowId xmlns:a16="http://schemas.microsoft.com/office/drawing/2014/main" val="10006"/>
                  </a:ext>
                </a:extLst>
              </a:tr>
              <a:tr h="0">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6</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H 1/28/M9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15,2</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33,6</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36,4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35,0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-0,2</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ns</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extLst>
                  <a:ext uri="{0D108BD9-81ED-4DB2-BD59-A6C34878D82A}">
                    <a16:rowId xmlns:a16="http://schemas.microsoft.com/office/drawing/2014/main" val="10007"/>
                  </a:ext>
                </a:extLst>
              </a:tr>
              <a:tr h="0">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7</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H 4/44/M9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15,6</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34,0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36,8</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35,4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+0,2</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ns</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extLst>
                  <a:ext uri="{0D108BD9-81ED-4DB2-BD59-A6C34878D82A}">
                    <a16:rowId xmlns:a16="http://schemas.microsoft.com/office/drawing/2014/main" val="10008"/>
                  </a:ext>
                </a:extLst>
              </a:tr>
              <a:tr h="0">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8</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H 2/3/M9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23,2</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38,4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43,2</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40,8</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+5,6</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extLst>
                  <a:ext uri="{0D108BD9-81ED-4DB2-BD59-A6C34878D82A}">
                    <a16:rowId xmlns:a16="http://schemas.microsoft.com/office/drawing/2014/main" val="10009"/>
                  </a:ext>
                </a:extLst>
              </a:tr>
              <a:tr h="0">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H 4/42/M9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19,2</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32,4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40,4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36,4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+1,2</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ns</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extLst>
                  <a:ext uri="{0D108BD9-81ED-4DB2-BD59-A6C34878D82A}">
                    <a16:rowId xmlns:a16="http://schemas.microsoft.com/office/drawing/2014/main" val="10010"/>
                  </a:ext>
                </a:extLst>
              </a:tr>
              <a:tr h="0">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10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H 14/1/M9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14,4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31,2</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44,8</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38,0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+2,8</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extLst>
                  <a:ext uri="{0D108BD9-81ED-4DB2-BD59-A6C34878D82A}">
                    <a16:rowId xmlns:a16="http://schemas.microsoft.com/office/drawing/2014/main" val="10011"/>
                  </a:ext>
                </a:extLst>
              </a:tr>
              <a:tr h="0">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11</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H 1/55/M9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6,0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24,4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26,4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25,4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-9,8</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000</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extLst>
                  <a:ext uri="{0D108BD9-81ED-4DB2-BD59-A6C34878D82A}">
                    <a16:rowId xmlns:a16="http://schemas.microsoft.com/office/drawing/2014/main" val="10012"/>
                  </a:ext>
                </a:extLst>
              </a:tr>
              <a:tr h="0">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12</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H 8/6/M9</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10,8</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27,6</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32,4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-5,2</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000</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extLst>
                  <a:ext uri="{0D108BD9-81ED-4DB2-BD59-A6C34878D82A}">
                    <a16:rowId xmlns:a16="http://schemas.microsoft.com/office/drawing/2014/main" val="10013"/>
                  </a:ext>
                </a:extLst>
              </a:tr>
            </a:tbl>
          </a:graphicData>
        </a:graphic>
      </p:graphicFrame>
      <p:sp>
        <p:nvSpPr>
          <p:cNvPr id="49" name="TextBox 48"/>
          <p:cNvSpPr txBox="1"/>
          <p:nvPr/>
        </p:nvSpPr>
        <p:spPr>
          <a:xfrm>
            <a:off x="21678684" y="29283385"/>
            <a:ext cx="6011080" cy="338554"/>
          </a:xfrm>
          <a:prstGeom prst="rect">
            <a:avLst/>
          </a:prstGeom>
          <a:noFill/>
        </p:spPr>
        <p:txBody>
          <a:bodyPr wrap="square" rtlCol="0">
            <a:spAutoFit/>
          </a:bodyPr>
          <a:lstStyle/>
          <a:p>
            <a:r>
              <a:rPr lang="ro-RO" sz="1600" b="1" i="1" dirty="0">
                <a:latin typeface="Arial" panose="020B0604020202020204" pitchFamily="34" charset="0"/>
                <a:cs typeface="Arial" panose="020B0604020202020204" pitchFamily="34" charset="0"/>
              </a:rPr>
              <a:t>DL 5%=1,76 t ; DL 1% =2,49 t ; DL 0,1% =3,55 t</a:t>
            </a:r>
            <a:endParaRPr lang="en-US" sz="1600" b="1" dirty="0">
              <a:latin typeface="Arial" panose="020B0604020202020204" pitchFamily="34" charset="0"/>
              <a:cs typeface="Arial" panose="020B0604020202020204" pitchFamily="34" charset="0"/>
            </a:endParaRPr>
          </a:p>
        </p:txBody>
      </p:sp>
      <p:sp>
        <p:nvSpPr>
          <p:cNvPr id="54" name="TextBox 53"/>
          <p:cNvSpPr txBox="1"/>
          <p:nvPr/>
        </p:nvSpPr>
        <p:spPr>
          <a:xfrm>
            <a:off x="560287" y="29199792"/>
            <a:ext cx="27727514" cy="3067506"/>
          </a:xfrm>
          <a:prstGeom prst="rect">
            <a:avLst/>
          </a:prstGeom>
          <a:noFill/>
        </p:spPr>
        <p:txBody>
          <a:bodyPr wrap="square" rtlCol="0">
            <a:spAutoFit/>
          </a:bodyPr>
          <a:lstStyle/>
          <a:p>
            <a:pPr indent="457200" algn="just"/>
            <a:r>
              <a:rPr lang="ro-RO" sz="1800" b="1" dirty="0" smtClean="0">
                <a:latin typeface="Arial" panose="020B0604020202020204" pitchFamily="34" charset="0"/>
                <a:cs typeface="Arial" panose="020B0604020202020204" pitchFamily="34" charset="0"/>
              </a:rPr>
              <a:t>În medie pe 3 ani greutatea fructelor situează genotipurile de măr pe două grupe de mărime:</a:t>
            </a:r>
          </a:p>
          <a:p>
            <a:pPr indent="457200" algn="just"/>
            <a:r>
              <a:rPr lang="ro-RO" sz="1800" b="1" dirty="0" smtClean="0">
                <a:latin typeface="Arial" panose="020B0604020202020204" pitchFamily="34" charset="0"/>
                <a:cs typeface="Arial" panose="020B0604020202020204" pitchFamily="34" charset="0"/>
              </a:rPr>
              <a:t>- </a:t>
            </a:r>
            <a:r>
              <a:rPr lang="ro-RO" sz="1800" b="1" dirty="0">
                <a:latin typeface="Arial" panose="020B0604020202020204" pitchFamily="34" charset="0"/>
                <a:cs typeface="Arial" panose="020B0604020202020204" pitchFamily="34" charset="0"/>
              </a:rPr>
              <a:t>fructe de mărime mijlocie, cu 152 - 165 g/fruct: H 18/6, H 4/17, H 19/6, H 1/28, H 14/1;</a:t>
            </a:r>
          </a:p>
          <a:p>
            <a:pPr indent="457200" algn="just"/>
            <a:r>
              <a:rPr lang="ro-RO" sz="1800" b="1" dirty="0">
                <a:latin typeface="Arial" panose="020B0604020202020204" pitchFamily="34" charset="0"/>
                <a:cs typeface="Arial" panose="020B0604020202020204" pitchFamily="34" charset="0"/>
              </a:rPr>
              <a:t>- fructe mari cu peste 170g/fruct: H 4/42, H 8/6, H2/3, H 8/1, H 1/55,  au potenţial de a asigura mărimea corespunzătoare fructelor care să facă concurență pe piaţă.</a:t>
            </a:r>
          </a:p>
          <a:p>
            <a:pPr indent="457200" algn="just"/>
            <a:r>
              <a:rPr lang="ro-RO" sz="1800" b="1" dirty="0" smtClean="0">
                <a:latin typeface="Arial" panose="020B0604020202020204" pitchFamily="34" charset="0"/>
                <a:cs typeface="Arial" panose="020B0604020202020204" pitchFamily="34" charset="0"/>
              </a:rPr>
              <a:t>În condiţiile anilor 2022 – 2024, fermitatea pulpei fructelor la recoltare a înregistrat o medie pe cei 3 ani de studiu de 9,7 kgf/cm</a:t>
            </a:r>
            <a:r>
              <a:rPr lang="ro-RO" sz="1800" b="1" baseline="30000" dirty="0" smtClean="0">
                <a:latin typeface="Arial" panose="020B0604020202020204" pitchFamily="34" charset="0"/>
                <a:cs typeface="Arial" panose="020B0604020202020204" pitchFamily="34" charset="0"/>
              </a:rPr>
              <a:t>2</a:t>
            </a:r>
            <a:r>
              <a:rPr lang="ro-RO" sz="1800" b="1" dirty="0" smtClean="0">
                <a:latin typeface="Arial" panose="020B0604020202020204" pitchFamily="34" charset="0"/>
                <a:cs typeface="Arial" panose="020B0604020202020204" pitchFamily="34" charset="0"/>
              </a:rPr>
              <a:t>, la genotipul H1/55, şi 12,1 kgf/cm</a:t>
            </a:r>
            <a:r>
              <a:rPr lang="ro-RO" sz="1800" b="1" baseline="30000" dirty="0" smtClean="0">
                <a:latin typeface="Arial" panose="020B0604020202020204" pitchFamily="34" charset="0"/>
                <a:cs typeface="Arial" panose="020B0604020202020204" pitchFamily="34" charset="0"/>
              </a:rPr>
              <a:t>2</a:t>
            </a:r>
            <a:r>
              <a:rPr lang="ro-RO" sz="1800" b="1" dirty="0" smtClean="0">
                <a:latin typeface="Arial" panose="020B0604020202020204" pitchFamily="34" charset="0"/>
                <a:cs typeface="Arial" panose="020B0604020202020204" pitchFamily="34" charset="0"/>
              </a:rPr>
              <a:t> la genotipul H 1/28. Majoritatea genotipurilor de măr au o fermitate compactă, consistentă cu valori medii de peste 10kgf/cm</a:t>
            </a:r>
            <a:r>
              <a:rPr lang="ro-RO" sz="1800" b="1" baseline="30000" dirty="0" smtClean="0">
                <a:latin typeface="Arial" panose="020B0604020202020204" pitchFamily="34" charset="0"/>
                <a:cs typeface="Arial" panose="020B0604020202020204" pitchFamily="34" charset="0"/>
              </a:rPr>
              <a:t>2</a:t>
            </a:r>
            <a:r>
              <a:rPr lang="ro-RO" sz="1800" b="1" dirty="0" smtClean="0">
                <a:latin typeface="Arial" panose="020B0604020202020204" pitchFamily="34" charset="0"/>
                <a:cs typeface="Arial" panose="020B0604020202020204" pitchFamily="34" charset="0"/>
              </a:rPr>
              <a:t>.</a:t>
            </a:r>
          </a:p>
          <a:p>
            <a:pPr indent="457200" algn="just"/>
            <a:r>
              <a:rPr lang="ro-RO" sz="1800" b="1" dirty="0" smtClean="0">
                <a:latin typeface="Arial" panose="020B0604020202020204" pitchFamily="34" charset="0"/>
                <a:cs typeface="Arial" panose="020B0604020202020204" pitchFamily="34" charset="0"/>
              </a:rPr>
              <a:t>Conţinutul în substanţă uscată este o caracteristică biochimică urmărită  în extimarea calităţii merelor. Dintre toate genotipurile de măr, numai 4 genotipuri depăşesc valoarea de 14%, respectiv: H 8/1 cu 14,2%, H 4/44 cu 14,5%, H 14/1 cu 14,6% şi H 8/1 cu 14,3%. </a:t>
            </a:r>
          </a:p>
          <a:p>
            <a:pPr indent="457200" algn="just">
              <a:spcBef>
                <a:spcPts val="1000"/>
              </a:spcBef>
              <a:spcAft>
                <a:spcPts val="600"/>
              </a:spcAft>
            </a:pPr>
            <a:r>
              <a:rPr lang="ro-RO" sz="1800" b="1" dirty="0">
                <a:solidFill>
                  <a:srgbClr val="800000"/>
                </a:solidFill>
                <a:latin typeface="Arial" panose="020B0604020202020204" pitchFamily="34" charset="0"/>
                <a:cs typeface="Arial" panose="020B0604020202020204" pitchFamily="34" charset="0"/>
              </a:rPr>
              <a:t>CARACTERIZAREA SOIURILOR OMOLOGATE DIN GENOTIPURILE LUATE ÎN STUDIU, EXISTENTE ÎN MICROCULTURA DE </a:t>
            </a:r>
            <a:r>
              <a:rPr lang="ro-RO" sz="1800" b="1" dirty="0" smtClean="0">
                <a:solidFill>
                  <a:srgbClr val="800000"/>
                </a:solidFill>
                <a:latin typeface="Arial" panose="020B0604020202020204" pitchFamily="34" charset="0"/>
                <a:cs typeface="Arial" panose="020B0604020202020204" pitchFamily="34" charset="0"/>
              </a:rPr>
              <a:t>CONCURS</a:t>
            </a:r>
            <a:endParaRPr lang="en-US" sz="1800" b="1" dirty="0">
              <a:solidFill>
                <a:srgbClr val="800000"/>
              </a:solidFill>
              <a:latin typeface="Arial" panose="020B0604020202020204" pitchFamily="34" charset="0"/>
              <a:cs typeface="Arial" panose="020B0604020202020204" pitchFamily="34" charset="0"/>
            </a:endParaRPr>
          </a:p>
          <a:p>
            <a:pPr indent="457200" algn="just"/>
            <a:r>
              <a:rPr lang="ro-RO" sz="1800" b="1" dirty="0">
                <a:latin typeface="Arial" panose="020B0604020202020204" pitchFamily="34" charset="0"/>
                <a:cs typeface="Arial" panose="020B0604020202020204" pitchFamily="34" charset="0"/>
              </a:rPr>
              <a:t>Evaluarea soiurilor noi omologate, s-a concentrat pe aspecte esențiale, cum ar fi caracteristicile pomului și fructelor, rezistența la principalele boli și dăunători, precum și adaptabilitatea acestora la condițiile climatice și pedologice locale, eficiența economică. Toate aceste trăsături sunt decisive în promovarea în cultură a noilor soiuri de măr omologate</a:t>
            </a:r>
            <a:r>
              <a:rPr lang="ro-RO" sz="1800" b="1" dirty="0" smtClean="0">
                <a:latin typeface="Arial" panose="020B0604020202020204" pitchFamily="34" charset="0"/>
                <a:cs typeface="Arial" panose="020B0604020202020204" pitchFamily="34" charset="0"/>
              </a:rPr>
              <a:t>.</a:t>
            </a:r>
            <a:endParaRPr lang="ro-RO" sz="1800" b="1" dirty="0">
              <a:latin typeface="Arial" panose="020B0604020202020204" pitchFamily="34" charset="0"/>
              <a:cs typeface="Arial" panose="020B0604020202020204" pitchFamily="34" charset="0"/>
            </a:endParaRPr>
          </a:p>
        </p:txBody>
      </p:sp>
      <p:sp>
        <p:nvSpPr>
          <p:cNvPr id="56" name="TextBox 55"/>
          <p:cNvSpPr txBox="1"/>
          <p:nvPr/>
        </p:nvSpPr>
        <p:spPr>
          <a:xfrm>
            <a:off x="672682" y="32398126"/>
            <a:ext cx="6224311" cy="3770263"/>
          </a:xfrm>
          <a:prstGeom prst="rect">
            <a:avLst/>
          </a:prstGeom>
          <a:noFill/>
        </p:spPr>
        <p:txBody>
          <a:bodyPr wrap="square" rtlCol="0">
            <a:spAutoFit/>
          </a:bodyPr>
          <a:lstStyle/>
          <a:p>
            <a:pPr indent="288000" algn="just"/>
            <a:r>
              <a:rPr lang="ro-RO" sz="1800" b="1" dirty="0">
                <a:solidFill>
                  <a:srgbClr val="800000"/>
                </a:solidFill>
                <a:latin typeface="Arial" panose="020B0604020202020204" pitchFamily="34" charset="0"/>
                <a:cs typeface="Arial" panose="020B0604020202020204" pitchFamily="34" charset="0"/>
              </a:rPr>
              <a:t>Soiul </a:t>
            </a:r>
            <a:r>
              <a:rPr lang="ro-RO" sz="1800" b="1" dirty="0" smtClean="0">
                <a:solidFill>
                  <a:srgbClr val="800000"/>
                </a:solidFill>
                <a:latin typeface="Arial" panose="020B0604020202020204" pitchFamily="34" charset="0"/>
                <a:cs typeface="Arial" panose="020B0604020202020204" pitchFamily="34" charset="0"/>
              </a:rPr>
              <a:t>'GEORGE' </a:t>
            </a:r>
            <a:r>
              <a:rPr lang="ro-RO" sz="1800" b="1" dirty="0">
                <a:latin typeface="Arial" panose="020B0604020202020204" pitchFamily="34" charset="0"/>
                <a:cs typeface="Arial" panose="020B0604020202020204" pitchFamily="34" charset="0"/>
              </a:rPr>
              <a:t>(sin.H 4/17-04), obţinut din combinaţia hibridă 'Goldspur' x 'Florina', omologat în anul 2024 . </a:t>
            </a:r>
            <a:endParaRPr lang="ro-RO" sz="1800" b="1" dirty="0" smtClean="0">
              <a:latin typeface="Arial" panose="020B0604020202020204" pitchFamily="34" charset="0"/>
              <a:cs typeface="Arial" panose="020B0604020202020204" pitchFamily="34" charset="0"/>
            </a:endParaRPr>
          </a:p>
          <a:p>
            <a:pPr indent="288000" algn="just">
              <a:spcBef>
                <a:spcPts val="600"/>
              </a:spcBef>
            </a:pPr>
            <a:r>
              <a:rPr lang="ro-RO" sz="1800" b="1" i="1" dirty="0">
                <a:latin typeface="Arial" panose="020B0604020202020204" pitchFamily="34" charset="0"/>
                <a:cs typeface="Arial" panose="020B0604020202020204" pitchFamily="34" charset="0"/>
              </a:rPr>
              <a:t>Principalele caracteristici: </a:t>
            </a:r>
            <a:endParaRPr lang="en-US" sz="1800" b="1" i="1" dirty="0">
              <a:latin typeface="Arial" panose="020B0604020202020204" pitchFamily="34" charset="0"/>
              <a:cs typeface="Arial" panose="020B0604020202020204" pitchFamily="34" charset="0"/>
            </a:endParaRPr>
          </a:p>
          <a:p>
            <a:pPr marL="285750" lvl="0" indent="-285750" algn="just">
              <a:buFont typeface="Arial" panose="020B0604020202020204" pitchFamily="34" charset="0"/>
              <a:buChar char="•"/>
            </a:pPr>
            <a:r>
              <a:rPr lang="ro-RO" sz="1800" b="1" dirty="0">
                <a:latin typeface="Arial" panose="020B0604020202020204" pitchFamily="34" charset="0"/>
                <a:cs typeface="Arial" panose="020B0604020202020204" pitchFamily="34" charset="0"/>
              </a:rPr>
              <a:t>este rezistent la atacul de rapăn (</a:t>
            </a:r>
            <a:r>
              <a:rPr lang="ro-RO" sz="1800" b="1" i="1" dirty="0">
                <a:latin typeface="Arial" panose="020B0604020202020204" pitchFamily="34" charset="0"/>
                <a:cs typeface="Arial" panose="020B0604020202020204" pitchFamily="34" charset="0"/>
              </a:rPr>
              <a:t>Venturia inaequalis</a:t>
            </a:r>
            <a:r>
              <a:rPr lang="ro-RO" sz="1800" b="1" dirty="0">
                <a:latin typeface="Arial" panose="020B0604020202020204" pitchFamily="34" charset="0"/>
                <a:cs typeface="Arial" panose="020B0604020202020204" pitchFamily="34" charset="0"/>
              </a:rPr>
              <a:t>) și făinare (</a:t>
            </a:r>
            <a:r>
              <a:rPr lang="ro-RO" sz="1800" b="1" i="1" dirty="0">
                <a:latin typeface="Arial" panose="020B0604020202020204" pitchFamily="34" charset="0"/>
                <a:cs typeface="Arial" panose="020B0604020202020204" pitchFamily="34" charset="0"/>
              </a:rPr>
              <a:t>Podosphaera leucotricha</a:t>
            </a:r>
            <a:r>
              <a:rPr lang="ro-RO" sz="1800" b="1" dirty="0">
                <a:latin typeface="Arial" panose="020B0604020202020204" pitchFamily="34" charset="0"/>
                <a:cs typeface="Arial" panose="020B0604020202020204" pitchFamily="34" charset="0"/>
              </a:rPr>
              <a:t>); </a:t>
            </a:r>
            <a:endParaRPr lang="en-US" sz="1800" b="1" dirty="0">
              <a:latin typeface="Arial" panose="020B0604020202020204" pitchFamily="34" charset="0"/>
              <a:cs typeface="Arial" panose="020B0604020202020204" pitchFamily="34" charset="0"/>
            </a:endParaRPr>
          </a:p>
          <a:p>
            <a:pPr marL="285750" lvl="0" indent="-285750" algn="just">
              <a:buFont typeface="Arial" panose="020B0604020202020204" pitchFamily="34" charset="0"/>
              <a:buChar char="•"/>
            </a:pPr>
            <a:r>
              <a:rPr lang="ro-RO" sz="1800" b="1" dirty="0">
                <a:latin typeface="Arial" panose="020B0604020202020204" pitchFamily="34" charset="0"/>
                <a:cs typeface="Arial" panose="020B0604020202020204" pitchFamily="34" charset="0"/>
              </a:rPr>
              <a:t>pomul are vigoare mică-mijlocie, port etalat, cu intrarea timpurie pe rod, cu fructificare predominantă pe formațiuni de rod scurte și ramuri anuale; </a:t>
            </a:r>
            <a:endParaRPr lang="en-US" sz="1800" b="1" dirty="0">
              <a:latin typeface="Arial" panose="020B0604020202020204" pitchFamily="34" charset="0"/>
              <a:cs typeface="Arial" panose="020B0604020202020204" pitchFamily="34" charset="0"/>
            </a:endParaRPr>
          </a:p>
          <a:p>
            <a:pPr marL="285750" lvl="0" indent="-285750" algn="just">
              <a:buFont typeface="Arial" panose="020B0604020202020204" pitchFamily="34" charset="0"/>
              <a:buChar char="•"/>
            </a:pPr>
            <a:r>
              <a:rPr lang="ro-RO" sz="1800" b="1" dirty="0">
                <a:latin typeface="Arial" panose="020B0604020202020204" pitchFamily="34" charset="0"/>
                <a:cs typeface="Arial" panose="020B0604020202020204" pitchFamily="34" charset="0"/>
              </a:rPr>
              <a:t>fructul este aspectuos și uniform ca mărime, atingând în medie 160 g, de formă conic, de culoare galbenă pe aproape întreaga suprafață; </a:t>
            </a:r>
            <a:endParaRPr lang="en-US" sz="1800" b="1" dirty="0">
              <a:latin typeface="Arial" panose="020B0604020202020204" pitchFamily="34" charset="0"/>
              <a:cs typeface="Arial" panose="020B0604020202020204" pitchFamily="34" charset="0"/>
            </a:endParaRPr>
          </a:p>
        </p:txBody>
      </p:sp>
      <p:pic>
        <p:nvPicPr>
          <p:cNvPr id="57" name="Picture 56" descr="O imagine care conține copac, fruct, în aer liber, pom fructiferConținutul generat de inteligența artificială poate fi incorect."/>
          <p:cNvPicPr/>
          <p:nvPr/>
        </p:nvPicPr>
        <p:blipFill>
          <a:blip r:embed="rId4">
            <a:extLst>
              <a:ext uri="{28A0092B-C50C-407E-A947-70E740481C1C}">
                <a14:useLocalDpi xmlns:a14="http://schemas.microsoft.com/office/drawing/2010/main" val="0"/>
              </a:ext>
            </a:extLst>
          </a:blip>
          <a:srcRect/>
          <a:stretch>
            <a:fillRect/>
          </a:stretch>
        </p:blipFill>
        <p:spPr bwMode="auto">
          <a:xfrm>
            <a:off x="6992528" y="32543294"/>
            <a:ext cx="2466155" cy="2860739"/>
          </a:xfrm>
          <a:prstGeom prst="rect">
            <a:avLst/>
          </a:prstGeom>
          <a:noFill/>
          <a:effectLst>
            <a:outerShdw blurRad="50800" dist="38100" dir="5400000" algn="t" rotWithShape="0">
              <a:prstClr val="black">
                <a:alpha val="40000"/>
              </a:prstClr>
            </a:outerShdw>
          </a:effectLst>
        </p:spPr>
      </p:pic>
      <p:pic>
        <p:nvPicPr>
          <p:cNvPr id="58" name="Picture 57" descr="O imagine care conține copac, fruct, în aer liber, mărDescriere generată automat"/>
          <p:cNvPicPr/>
          <p:nvPr/>
        </p:nvPicPr>
        <p:blipFill>
          <a:blip r:embed="rId5">
            <a:extLst>
              <a:ext uri="{28A0092B-C50C-407E-A947-70E740481C1C}">
                <a14:useLocalDpi xmlns:a14="http://schemas.microsoft.com/office/drawing/2010/main" val="0"/>
              </a:ext>
            </a:extLst>
          </a:blip>
          <a:srcRect/>
          <a:stretch>
            <a:fillRect/>
          </a:stretch>
        </p:blipFill>
        <p:spPr bwMode="auto">
          <a:xfrm>
            <a:off x="16526631" y="32543293"/>
            <a:ext cx="2257975" cy="2971239"/>
          </a:xfrm>
          <a:prstGeom prst="rect">
            <a:avLst/>
          </a:prstGeom>
          <a:noFill/>
          <a:effectLst>
            <a:outerShdw blurRad="50800" dist="38100" dir="5400000" algn="t" rotWithShape="0">
              <a:prstClr val="black">
                <a:alpha val="40000"/>
              </a:prstClr>
            </a:outerShdw>
          </a:effectLst>
        </p:spPr>
      </p:pic>
      <p:sp>
        <p:nvSpPr>
          <p:cNvPr id="60" name="TextBox 59"/>
          <p:cNvSpPr txBox="1"/>
          <p:nvPr/>
        </p:nvSpPr>
        <p:spPr>
          <a:xfrm>
            <a:off x="534749" y="37962085"/>
            <a:ext cx="27734298" cy="646331"/>
          </a:xfrm>
          <a:prstGeom prst="rect">
            <a:avLst/>
          </a:prstGeom>
          <a:noFill/>
        </p:spPr>
        <p:txBody>
          <a:bodyPr wrap="square" rtlCol="0">
            <a:spAutoFit/>
          </a:bodyPr>
          <a:lstStyle/>
          <a:p>
            <a:pPr indent="457200" algn="just"/>
            <a:r>
              <a:rPr lang="ro-RO" sz="1800" b="1" dirty="0">
                <a:latin typeface="Arial" panose="020B0604020202020204" pitchFamily="34" charset="0"/>
                <a:cs typeface="Arial" panose="020B0604020202020204" pitchFamily="34" charset="0"/>
              </a:rPr>
              <a:t>Crearea și introducerea în cultură a soiurilor de măr cu rezistență la boli, reprezintă un început promițător în dezvoltarea unei pomiculturi cu tratamente mai puține, cu eficiență economică sporită și obținerea unor fructe de calitate. </a:t>
            </a:r>
            <a:endParaRPr lang="en-US" sz="1800" b="1" dirty="0">
              <a:latin typeface="Arial" panose="020B0604020202020204" pitchFamily="34" charset="0"/>
              <a:cs typeface="Arial" panose="020B0604020202020204" pitchFamily="34" charset="0"/>
            </a:endParaRPr>
          </a:p>
          <a:p>
            <a:pPr indent="457200" algn="just"/>
            <a:r>
              <a:rPr lang="ro-RO" sz="1800" b="1" dirty="0" smtClean="0">
                <a:latin typeface="Arial" panose="020B0604020202020204" pitchFamily="34" charset="0"/>
                <a:cs typeface="Arial" panose="020B0604020202020204" pitchFamily="34" charset="0"/>
              </a:rPr>
              <a:t>Modernizarea </a:t>
            </a:r>
            <a:r>
              <a:rPr lang="ro-RO" sz="1800" b="1" dirty="0">
                <a:latin typeface="Arial" panose="020B0604020202020204" pitchFamily="34" charset="0"/>
                <a:cs typeface="Arial" panose="020B0604020202020204" pitchFamily="34" charset="0"/>
              </a:rPr>
              <a:t>sortimentului cu noi soiuri de măr, contribuie la reabilitarea și producerea unui material săditor pomicol de înaltă calitate la măr care să răspundă nevoilor producătorilor de mere, adaptat condițiilor pedoclimatice specifice. </a:t>
            </a:r>
            <a:endParaRPr lang="en-US" sz="1800" b="1" dirty="0">
              <a:latin typeface="Arial" panose="020B0604020202020204" pitchFamily="34" charset="0"/>
              <a:cs typeface="Arial" panose="020B0604020202020204" pitchFamily="34" charset="0"/>
            </a:endParaRPr>
          </a:p>
        </p:txBody>
      </p:sp>
      <p:sp>
        <p:nvSpPr>
          <p:cNvPr id="61" name="TextBox 60"/>
          <p:cNvSpPr txBox="1"/>
          <p:nvPr/>
        </p:nvSpPr>
        <p:spPr>
          <a:xfrm>
            <a:off x="590767" y="39415195"/>
            <a:ext cx="27724098" cy="3331681"/>
          </a:xfrm>
          <a:prstGeom prst="rect">
            <a:avLst/>
          </a:prstGeom>
          <a:noFill/>
        </p:spPr>
        <p:txBody>
          <a:bodyPr wrap="square" rtlCol="0">
            <a:spAutoFit/>
          </a:bodyPr>
          <a:lstStyle/>
          <a:p>
            <a:pPr marL="342900" lvl="0" indent="-342900" algn="just">
              <a:buFont typeface="+mj-lt"/>
              <a:buAutoNum type="arabicPeriod"/>
            </a:pPr>
            <a:r>
              <a:rPr lang="ro-RO" sz="1800" b="1" dirty="0">
                <a:latin typeface="Arial" panose="020B0604020202020204" pitchFamily="34" charset="0"/>
                <a:cs typeface="Arial" panose="020B0604020202020204" pitchFamily="34" charset="0"/>
              </a:rPr>
              <a:t>Cercetările efectuate la Voineşti au stabilit criterii riguroase pentru selecţia genotipurilor de măr cu rezistenţă la boli, existente în microcultura de concurs înfiinţată în anul 2019, punând accent pe transmiterea genetică privind creşterea vegetativă, evoluţia fenofazelor înfloritului, potenţialul de producţie şi calitatea fructelor.</a:t>
            </a:r>
            <a:endParaRPr lang="en-US" sz="1800" b="1" dirty="0">
              <a:latin typeface="Arial" panose="020B0604020202020204" pitchFamily="34" charset="0"/>
              <a:cs typeface="Arial" panose="020B0604020202020204" pitchFamily="34" charset="0"/>
            </a:endParaRPr>
          </a:p>
          <a:p>
            <a:pPr marL="342900" lvl="0" indent="-342900" algn="just">
              <a:spcBef>
                <a:spcPts val="300"/>
              </a:spcBef>
              <a:buFont typeface="+mj-lt"/>
              <a:buAutoNum type="arabicPeriod"/>
            </a:pPr>
            <a:r>
              <a:rPr lang="ro-RO" sz="1800" b="1" dirty="0">
                <a:latin typeface="Arial" panose="020B0604020202020204" pitchFamily="34" charset="0"/>
                <a:cs typeface="Arial" panose="020B0604020202020204" pitchFamily="34" charset="0"/>
              </a:rPr>
              <a:t>Cele 11 genotipuri de măr din microcultura de concurs prezintă gene de rezistenţă la boli, productivitate şi calitate a fructelor, fiind puse în evidenţă exemplarele care înregistrează caracteristicile cele mai valoroase necesare omologării de noi soiuri. </a:t>
            </a:r>
            <a:endParaRPr lang="en-US" sz="1800" b="1" dirty="0">
              <a:latin typeface="Arial" panose="020B0604020202020204" pitchFamily="34" charset="0"/>
              <a:cs typeface="Arial" panose="020B0604020202020204" pitchFamily="34" charset="0"/>
            </a:endParaRPr>
          </a:p>
          <a:p>
            <a:pPr marL="342900" lvl="0" indent="-342900" algn="just">
              <a:spcBef>
                <a:spcPts val="300"/>
              </a:spcBef>
              <a:buFont typeface="+mj-lt"/>
              <a:buAutoNum type="arabicPeriod"/>
            </a:pPr>
            <a:r>
              <a:rPr lang="ro-RO" sz="1800" b="1" spc="-20" dirty="0">
                <a:latin typeface="Arial" panose="020B0604020202020204" pitchFamily="34" charset="0"/>
                <a:cs typeface="Arial" panose="020B0604020202020204" pitchFamily="34" charset="0"/>
              </a:rPr>
              <a:t>Comportarea genotipurilor de măr sub aspectul creşterii vegetative a pomilor în anul 6 de la plantare, selectează genotipurile care reprezintă candidaţi promiţători pentru viitoarele lucrări de ameliorare, ca genotipuri cu vigoare mai mică pretabile sistemelor de cultură de mare densitate.</a:t>
            </a:r>
            <a:endParaRPr lang="en-US" sz="1800" b="1" spc="-20" dirty="0">
              <a:latin typeface="Arial" panose="020B0604020202020204" pitchFamily="34" charset="0"/>
              <a:cs typeface="Arial" panose="020B0604020202020204" pitchFamily="34" charset="0"/>
            </a:endParaRPr>
          </a:p>
          <a:p>
            <a:pPr marL="342900" lvl="0" indent="-342900" algn="just">
              <a:spcBef>
                <a:spcPts val="300"/>
              </a:spcBef>
              <a:buFont typeface="+mj-lt"/>
              <a:buAutoNum type="arabicPeriod"/>
            </a:pPr>
            <a:r>
              <a:rPr lang="ro-RO" sz="1800" b="1" dirty="0">
                <a:latin typeface="Arial" panose="020B0604020202020204" pitchFamily="34" charset="0"/>
                <a:cs typeface="Arial" panose="020B0604020202020204" pitchFamily="34" charset="0"/>
              </a:rPr>
              <a:t>Înregistrarea particularităților de rodire, cu privire la derularea şi parcurgerea fenofazelor organelor de rod, potenţialul de producţie şi parametrii de calitate ai fructelor, scot în evidenţă caracteristici care trebuie să le întrunească genotipurile luate în studiu pentru a fi valorificate de către cultivatori.</a:t>
            </a:r>
            <a:endParaRPr lang="en-US" sz="1800" b="1" dirty="0">
              <a:latin typeface="Arial" panose="020B0604020202020204" pitchFamily="34" charset="0"/>
              <a:cs typeface="Arial" panose="020B0604020202020204" pitchFamily="34" charset="0"/>
            </a:endParaRPr>
          </a:p>
          <a:p>
            <a:pPr marL="342900" lvl="0" indent="-342900" algn="just">
              <a:spcBef>
                <a:spcPts val="300"/>
              </a:spcBef>
              <a:buFont typeface="+mj-lt"/>
              <a:buAutoNum type="arabicPeriod"/>
            </a:pPr>
            <a:r>
              <a:rPr lang="ro-RO" sz="1800" b="1" dirty="0">
                <a:latin typeface="Arial" panose="020B0604020202020204" pitchFamily="34" charset="0"/>
                <a:cs typeface="Arial" panose="020B0604020202020204" pitchFamily="34" charset="0"/>
              </a:rPr>
              <a:t>Nivelul producţiilor înregistrate în anii 5-6 de la plantare au scos în evidenţă genotipurile de măr H 19/6, H 4/17 şi H 2/3, care au avut randamente ridicate şi o rodire constantă, înregistrând peste 40 t/ha, au candidat la omologarea de noi soiuri de măr cu rezistenţă la boli şi introducerea în producţia comercială</a:t>
            </a:r>
            <a:r>
              <a:rPr lang="ro-RO" sz="1800" b="1" dirty="0" smtClean="0">
                <a:latin typeface="Arial" panose="020B0604020202020204" pitchFamily="34" charset="0"/>
                <a:cs typeface="Arial" panose="020B0604020202020204" pitchFamily="34" charset="0"/>
              </a:rPr>
              <a:t>.</a:t>
            </a:r>
          </a:p>
          <a:p>
            <a:pPr marL="342900" indent="-342900" algn="just">
              <a:spcBef>
                <a:spcPts val="300"/>
              </a:spcBef>
              <a:buFont typeface="+mj-lt"/>
              <a:buAutoNum type="arabicPeriod"/>
            </a:pPr>
            <a:r>
              <a:rPr lang="ro-RO" sz="1800" b="1" dirty="0">
                <a:latin typeface="Arial" panose="020B0604020202020204" pitchFamily="34" charset="0"/>
                <a:cs typeface="Arial" panose="020B0604020202020204" pitchFamily="34" charset="0"/>
              </a:rPr>
              <a:t>Orientarea către extinderea în cultură a soiurilor de măr cu rezistenţă la boli se va impune treptat, ca urmare a reducerii costurilor la efectuarea tratamentelor fitosanitare, dar şi faptul că acestea constituie factorul principal în obținerea producțiilor ecologice</a:t>
            </a:r>
            <a:r>
              <a:rPr lang="ro-RO" sz="1800" b="1" dirty="0" smtClean="0">
                <a:latin typeface="Arial" panose="020B0604020202020204" pitchFamily="34" charset="0"/>
                <a:cs typeface="Arial" panose="020B0604020202020204" pitchFamily="34" charset="0"/>
              </a:rPr>
              <a:t>.</a:t>
            </a:r>
            <a:endParaRPr lang="en-US" sz="1800" b="1" dirty="0">
              <a:latin typeface="Arial" panose="020B0604020202020204" pitchFamily="34" charset="0"/>
              <a:cs typeface="Arial" panose="020B0604020202020204" pitchFamily="34" charset="0"/>
            </a:endParaRPr>
          </a:p>
        </p:txBody>
      </p:sp>
      <p:pic>
        <p:nvPicPr>
          <p:cNvPr id="59" name="Imagine 1"/>
          <p:cNvPicPr/>
          <p:nvPr/>
        </p:nvPicPr>
        <p:blipFill>
          <a:blip r:embed="rId6">
            <a:extLst>
              <a:ext uri="{28A0092B-C50C-407E-A947-70E740481C1C}">
                <a14:useLocalDpi xmlns:a14="http://schemas.microsoft.com/office/drawing/2010/main" val="0"/>
              </a:ext>
            </a:extLst>
          </a:blip>
          <a:srcRect/>
          <a:stretch>
            <a:fillRect/>
          </a:stretch>
        </p:blipFill>
        <p:spPr bwMode="auto">
          <a:xfrm>
            <a:off x="25879903" y="32543293"/>
            <a:ext cx="2119680" cy="3014945"/>
          </a:xfrm>
          <a:prstGeom prst="rect">
            <a:avLst/>
          </a:prstGeom>
          <a:noFill/>
          <a:effectLst>
            <a:outerShdw blurRad="50800" dist="38100" dir="5400000" algn="t" rotWithShape="0">
              <a:prstClr val="black">
                <a:alpha val="40000"/>
              </a:prstClr>
            </a:outerShdw>
          </a:effectLst>
        </p:spPr>
      </p:pic>
      <p:sp>
        <p:nvSpPr>
          <p:cNvPr id="62" name="TextBox 61"/>
          <p:cNvSpPr txBox="1"/>
          <p:nvPr/>
        </p:nvSpPr>
        <p:spPr>
          <a:xfrm>
            <a:off x="590767" y="38766896"/>
            <a:ext cx="5748336" cy="646331"/>
          </a:xfrm>
          <a:prstGeom prst="rect">
            <a:avLst/>
          </a:prstGeom>
          <a:noFill/>
        </p:spPr>
        <p:txBody>
          <a:bodyPr wrap="square" rtlCol="0">
            <a:spAutoFit/>
          </a:bodyPr>
          <a:lstStyle/>
          <a:p>
            <a:pPr indent="457200">
              <a:spcAft>
                <a:spcPts val="600"/>
              </a:spcAft>
            </a:pPr>
            <a:r>
              <a:rPr lang="ro-RO" sz="3600" b="1" dirty="0" smtClean="0">
                <a:solidFill>
                  <a:srgbClr val="800000"/>
                </a:solidFill>
                <a:effectLst>
                  <a:outerShdw blurRad="38100" dist="38100" dir="2700000" algn="tl">
                    <a:srgbClr val="000000">
                      <a:alpha val="43137"/>
                    </a:srgbClr>
                  </a:outerShdw>
                </a:effectLst>
                <a:latin typeface="Arial" charset="0"/>
                <a:ea typeface="Arial" charset="0"/>
                <a:cs typeface="Arial" charset="0"/>
              </a:rPr>
              <a:t>CONCLUZII</a:t>
            </a:r>
            <a:endParaRPr lang="ro-RO" sz="3600" b="1" dirty="0">
              <a:solidFill>
                <a:srgbClr val="800000"/>
              </a:solidFill>
              <a:effectLst>
                <a:outerShdw blurRad="38100" dist="38100" dir="2700000" algn="tl">
                  <a:srgbClr val="000000">
                    <a:alpha val="43137"/>
                  </a:srgbClr>
                </a:outerShdw>
              </a:effectLst>
              <a:latin typeface="Arial" charset="0"/>
              <a:ea typeface="Arial" charset="0"/>
              <a:cs typeface="Arial" charset="0"/>
            </a:endParaRPr>
          </a:p>
        </p:txBody>
      </p:sp>
      <p:sp>
        <p:nvSpPr>
          <p:cNvPr id="63" name="TextBox 62"/>
          <p:cNvSpPr txBox="1"/>
          <p:nvPr/>
        </p:nvSpPr>
        <p:spPr>
          <a:xfrm>
            <a:off x="10137688" y="32398126"/>
            <a:ext cx="6218143" cy="3621504"/>
          </a:xfrm>
          <a:prstGeom prst="rect">
            <a:avLst/>
          </a:prstGeom>
          <a:noFill/>
        </p:spPr>
        <p:txBody>
          <a:bodyPr wrap="square" rtlCol="0">
            <a:spAutoFit/>
          </a:bodyPr>
          <a:lstStyle/>
          <a:p>
            <a:pPr indent="288000" algn="just"/>
            <a:r>
              <a:rPr lang="ro-RO" sz="1800" b="1" dirty="0">
                <a:solidFill>
                  <a:srgbClr val="800000"/>
                </a:solidFill>
                <a:latin typeface="Arial" panose="020B0604020202020204" pitchFamily="34" charset="0"/>
                <a:cs typeface="Arial" panose="020B0604020202020204" pitchFamily="34" charset="0"/>
              </a:rPr>
              <a:t>Soiul </a:t>
            </a:r>
            <a:r>
              <a:rPr lang="ro-RO" sz="1800" b="1" dirty="0" smtClean="0">
                <a:solidFill>
                  <a:srgbClr val="800000"/>
                </a:solidFill>
                <a:latin typeface="Arial" panose="020B0604020202020204" pitchFamily="34" charset="0"/>
                <a:cs typeface="Arial" panose="020B0604020202020204" pitchFamily="34" charset="0"/>
              </a:rPr>
              <a:t>'CARPATIN' </a:t>
            </a:r>
            <a:r>
              <a:rPr lang="ro-RO" sz="1800" b="1" dirty="0">
                <a:latin typeface="Arial" panose="020B0604020202020204" pitchFamily="34" charset="0"/>
                <a:cs typeface="Arial" panose="020B0604020202020204" pitchFamily="34" charset="0"/>
              </a:rPr>
              <a:t>(sin. H 2/3-04), obţinut din combinaţia hibridă 'Florina ' x 'Idared', omologat în anul </a:t>
            </a:r>
            <a:r>
              <a:rPr lang="ro-RO" sz="1800" b="1" dirty="0" smtClean="0">
                <a:latin typeface="Arial" panose="020B0604020202020204" pitchFamily="34" charset="0"/>
                <a:cs typeface="Arial" panose="020B0604020202020204" pitchFamily="34" charset="0"/>
              </a:rPr>
              <a:t>2025. </a:t>
            </a:r>
          </a:p>
          <a:p>
            <a:pPr indent="288000" algn="just">
              <a:spcBef>
                <a:spcPts val="600"/>
              </a:spcBef>
              <a:spcAft>
                <a:spcPts val="600"/>
              </a:spcAft>
            </a:pPr>
            <a:r>
              <a:rPr lang="ro-RO" sz="1800" b="1" i="1" dirty="0">
                <a:latin typeface="Arial" panose="020B0604020202020204" pitchFamily="34" charset="0"/>
                <a:cs typeface="Arial" panose="020B0604020202020204" pitchFamily="34" charset="0"/>
              </a:rPr>
              <a:t>Principalele caracteristici:  </a:t>
            </a:r>
            <a:endParaRPr lang="en-US" sz="1800" b="1" i="1" dirty="0">
              <a:latin typeface="Arial" panose="020B0604020202020204" pitchFamily="34" charset="0"/>
              <a:cs typeface="Arial" panose="020B0604020202020204" pitchFamily="34" charset="0"/>
            </a:endParaRPr>
          </a:p>
          <a:p>
            <a:pPr marL="285750" lvl="0" indent="-285750" algn="just">
              <a:buFont typeface="Arial" panose="020B0604020202020204" pitchFamily="34" charset="0"/>
              <a:buChar char="•"/>
            </a:pPr>
            <a:r>
              <a:rPr lang="ro-RO" sz="1800" b="1" dirty="0">
                <a:latin typeface="Arial" panose="020B0604020202020204" pitchFamily="34" charset="0"/>
                <a:cs typeface="Arial" panose="020B0604020202020204" pitchFamily="34" charset="0"/>
              </a:rPr>
              <a:t>este rezistent la atacul de rapăn (</a:t>
            </a:r>
            <a:r>
              <a:rPr lang="ro-RO" sz="1800" b="1" i="1" dirty="0">
                <a:latin typeface="Arial" panose="020B0604020202020204" pitchFamily="34" charset="0"/>
                <a:cs typeface="Arial" panose="020B0604020202020204" pitchFamily="34" charset="0"/>
              </a:rPr>
              <a:t>Venturia inaequalis</a:t>
            </a:r>
            <a:r>
              <a:rPr lang="ro-RO" sz="1800" b="1" dirty="0">
                <a:latin typeface="Arial" panose="020B0604020202020204" pitchFamily="34" charset="0"/>
                <a:cs typeface="Arial" panose="020B0604020202020204" pitchFamily="34" charset="0"/>
              </a:rPr>
              <a:t>) și făinare (</a:t>
            </a:r>
            <a:r>
              <a:rPr lang="ro-RO" sz="1800" b="1" i="1" dirty="0">
                <a:latin typeface="Arial" panose="020B0604020202020204" pitchFamily="34" charset="0"/>
                <a:cs typeface="Arial" panose="020B0604020202020204" pitchFamily="34" charset="0"/>
              </a:rPr>
              <a:t>Podosphaera leucotricha</a:t>
            </a:r>
            <a:r>
              <a:rPr lang="ro-RO" sz="1800" b="1" dirty="0">
                <a:latin typeface="Arial" panose="020B0604020202020204" pitchFamily="34" charset="0"/>
                <a:cs typeface="Arial" panose="020B0604020202020204" pitchFamily="34" charset="0"/>
              </a:rPr>
              <a:t>); </a:t>
            </a:r>
            <a:endParaRPr lang="en-US" sz="1800" b="1" dirty="0">
              <a:latin typeface="Arial" panose="020B0604020202020204" pitchFamily="34" charset="0"/>
              <a:cs typeface="Arial" panose="020B0604020202020204" pitchFamily="34" charset="0"/>
            </a:endParaRPr>
          </a:p>
          <a:p>
            <a:pPr marL="285750" indent="-285750" algn="just">
              <a:spcBef>
                <a:spcPts val="300"/>
              </a:spcBef>
              <a:buFont typeface="Arial" panose="020B0604020202020204" pitchFamily="34" charset="0"/>
              <a:buChar char="•"/>
            </a:pPr>
            <a:r>
              <a:rPr lang="ro-RO" sz="1800" b="1" dirty="0">
                <a:latin typeface="Arial" panose="020B0604020202020204" pitchFamily="34" charset="0"/>
                <a:cs typeface="Arial" panose="020B0604020202020204" pitchFamily="34" charset="0"/>
              </a:rPr>
              <a:t>pomul are vigoare mică-mijlocie, port etalat, cu intrarea timpurie pe rod, cu fructificare predominantă pe formațiuni de rod scurte și lungi; </a:t>
            </a:r>
            <a:endParaRPr lang="ro-RO" sz="1800" b="1" dirty="0" smtClean="0">
              <a:latin typeface="Arial" panose="020B0604020202020204" pitchFamily="34" charset="0"/>
              <a:cs typeface="Arial" panose="020B0604020202020204" pitchFamily="34" charset="0"/>
            </a:endParaRPr>
          </a:p>
          <a:p>
            <a:pPr marL="285750" indent="-285750" algn="just">
              <a:spcBef>
                <a:spcPts val="300"/>
              </a:spcBef>
              <a:buFont typeface="Arial" panose="020B0604020202020204" pitchFamily="34" charset="0"/>
              <a:buChar char="•"/>
            </a:pPr>
            <a:r>
              <a:rPr lang="ro-RO" sz="1800" b="1" dirty="0">
                <a:latin typeface="Arial" panose="020B0604020202020204" pitchFamily="34" charset="0"/>
                <a:cs typeface="Arial" panose="020B0604020202020204" pitchFamily="34" charset="0"/>
              </a:rPr>
              <a:t>fructul aspectuos și uniform ca mărime, atingând în medie 173g, de formă aplatizată, acoperit cu roșu pe întreaga suprafață, cu striații de rugozitate maronii; </a:t>
            </a:r>
            <a:endParaRPr lang="en-US" sz="1800" b="1" dirty="0">
              <a:latin typeface="Arial" panose="020B0604020202020204" pitchFamily="34" charset="0"/>
              <a:cs typeface="Arial" panose="020B0604020202020204" pitchFamily="34" charset="0"/>
            </a:endParaRPr>
          </a:p>
        </p:txBody>
      </p:sp>
      <p:sp>
        <p:nvSpPr>
          <p:cNvPr id="64" name="TextBox 63"/>
          <p:cNvSpPr txBox="1"/>
          <p:nvPr/>
        </p:nvSpPr>
        <p:spPr>
          <a:xfrm>
            <a:off x="19431693" y="32391265"/>
            <a:ext cx="6285564" cy="3647152"/>
          </a:xfrm>
          <a:prstGeom prst="rect">
            <a:avLst/>
          </a:prstGeom>
          <a:noFill/>
        </p:spPr>
        <p:txBody>
          <a:bodyPr wrap="square" rtlCol="0">
            <a:spAutoFit/>
          </a:bodyPr>
          <a:lstStyle/>
          <a:p>
            <a:pPr indent="288000" algn="just"/>
            <a:r>
              <a:rPr lang="ro-RO" sz="1800" b="1" dirty="0">
                <a:solidFill>
                  <a:srgbClr val="800000"/>
                </a:solidFill>
                <a:latin typeface="Arial" panose="020B0604020202020204" pitchFamily="34" charset="0"/>
                <a:cs typeface="Arial" panose="020B0604020202020204" pitchFamily="34" charset="0"/>
              </a:rPr>
              <a:t>Soiul </a:t>
            </a:r>
            <a:r>
              <a:rPr lang="ro-RO" sz="1800" b="1" dirty="0" smtClean="0">
                <a:solidFill>
                  <a:srgbClr val="800000"/>
                </a:solidFill>
                <a:latin typeface="Arial" panose="020B0604020202020204" pitchFamily="34" charset="0"/>
                <a:cs typeface="Arial" panose="020B0604020202020204" pitchFamily="34" charset="0"/>
              </a:rPr>
              <a:t>'DÂMBOVIŢEAN' </a:t>
            </a:r>
            <a:r>
              <a:rPr lang="ro-RO" sz="1800" b="1" dirty="0">
                <a:latin typeface="Arial" panose="020B0604020202020204" pitchFamily="34" charset="0"/>
                <a:cs typeface="Arial" panose="020B0604020202020204" pitchFamily="34" charset="0"/>
              </a:rPr>
              <a:t>(sin. H 19/6-04) , obţinut din combinaţia hibridă 'Florina' x 'Idared' a fost omologat în anul 2025. </a:t>
            </a:r>
            <a:endParaRPr lang="ro-RO" sz="1800" b="1" dirty="0" smtClean="0">
              <a:latin typeface="Arial" panose="020B0604020202020204" pitchFamily="34" charset="0"/>
              <a:cs typeface="Arial" panose="020B0604020202020204" pitchFamily="34" charset="0"/>
            </a:endParaRPr>
          </a:p>
          <a:p>
            <a:pPr indent="288000" algn="just">
              <a:spcBef>
                <a:spcPts val="600"/>
              </a:spcBef>
              <a:spcAft>
                <a:spcPts val="600"/>
              </a:spcAft>
            </a:pPr>
            <a:r>
              <a:rPr lang="ro-RO" sz="1800" b="1" i="1" dirty="0">
                <a:latin typeface="Arial" panose="020B0604020202020204" pitchFamily="34" charset="0"/>
                <a:cs typeface="Arial" panose="020B0604020202020204" pitchFamily="34" charset="0"/>
              </a:rPr>
              <a:t>Principalele caracteristici:   </a:t>
            </a:r>
            <a:endParaRPr lang="en-US" sz="1800" b="1" i="1" dirty="0">
              <a:latin typeface="Arial" panose="020B0604020202020204" pitchFamily="34" charset="0"/>
              <a:cs typeface="Arial" panose="020B0604020202020204" pitchFamily="34" charset="0"/>
            </a:endParaRPr>
          </a:p>
          <a:p>
            <a:pPr marL="285750" lvl="0" indent="-285750" algn="just" fontAlgn="base">
              <a:buFont typeface="Arial" panose="020B0604020202020204" pitchFamily="34" charset="0"/>
              <a:buChar char="•"/>
            </a:pPr>
            <a:r>
              <a:rPr lang="ro-RO" sz="1800" b="1" dirty="0">
                <a:latin typeface="Arial" panose="020B0604020202020204" pitchFamily="34" charset="0"/>
                <a:cs typeface="Arial" panose="020B0604020202020204" pitchFamily="34" charset="0"/>
              </a:rPr>
              <a:t>este rezistent la atacul de rapăn (</a:t>
            </a:r>
            <a:r>
              <a:rPr lang="ro-RO" sz="1800" b="1" i="1" dirty="0">
                <a:latin typeface="Arial" panose="020B0604020202020204" pitchFamily="34" charset="0"/>
                <a:cs typeface="Arial" panose="020B0604020202020204" pitchFamily="34" charset="0"/>
              </a:rPr>
              <a:t>Venturia inaequalis)</a:t>
            </a:r>
            <a:r>
              <a:rPr lang="ro-RO" sz="1800" b="1" dirty="0">
                <a:latin typeface="Arial" panose="020B0604020202020204" pitchFamily="34" charset="0"/>
                <a:cs typeface="Arial" panose="020B0604020202020204" pitchFamily="34" charset="0"/>
              </a:rPr>
              <a:t> și făinare (</a:t>
            </a:r>
            <a:r>
              <a:rPr lang="ro-RO" sz="1800" b="1" i="1" dirty="0">
                <a:latin typeface="Arial" panose="020B0604020202020204" pitchFamily="34" charset="0"/>
                <a:cs typeface="Arial" panose="020B0604020202020204" pitchFamily="34" charset="0"/>
              </a:rPr>
              <a:t>Podosphaera leucotricha</a:t>
            </a:r>
            <a:r>
              <a:rPr lang="ro-RO" sz="1800" b="1" dirty="0">
                <a:latin typeface="Arial" panose="020B0604020202020204" pitchFamily="34" charset="0"/>
                <a:cs typeface="Arial" panose="020B0604020202020204" pitchFamily="34" charset="0"/>
              </a:rPr>
              <a:t>); </a:t>
            </a:r>
            <a:endParaRPr lang="en-US" sz="1800" b="1" dirty="0">
              <a:latin typeface="Arial" panose="020B0604020202020204" pitchFamily="34" charset="0"/>
              <a:cs typeface="Arial" panose="020B0604020202020204" pitchFamily="34" charset="0"/>
            </a:endParaRPr>
          </a:p>
          <a:p>
            <a:pPr marL="285750" indent="-285750" algn="just">
              <a:spcBef>
                <a:spcPts val="300"/>
              </a:spcBef>
              <a:buFont typeface="Arial" panose="020B0604020202020204" pitchFamily="34" charset="0"/>
              <a:buChar char="•"/>
            </a:pPr>
            <a:r>
              <a:rPr lang="ro-RO" sz="1800" b="1" dirty="0">
                <a:latin typeface="Arial" panose="020B0604020202020204" pitchFamily="34" charset="0"/>
                <a:cs typeface="Arial" panose="020B0604020202020204" pitchFamily="34" charset="0"/>
              </a:rPr>
              <a:t>pomul are vigoare mijlocie, cu port etalat, cu intrarea timpurie pe rod, cu fructificare predominantă pe formațiuni de rod scurte și ramuri lungi; </a:t>
            </a:r>
            <a:endParaRPr lang="ro-RO" sz="1800" b="1" dirty="0" smtClean="0">
              <a:latin typeface="Arial" panose="020B0604020202020204" pitchFamily="34" charset="0"/>
              <a:cs typeface="Arial" panose="020B0604020202020204" pitchFamily="34" charset="0"/>
            </a:endParaRPr>
          </a:p>
          <a:p>
            <a:pPr marL="285750" lvl="0" indent="-285750" algn="just">
              <a:spcBef>
                <a:spcPts val="300"/>
              </a:spcBef>
              <a:buFont typeface="Arial" panose="020B0604020202020204" pitchFamily="34" charset="0"/>
              <a:buChar char="•"/>
            </a:pPr>
            <a:r>
              <a:rPr lang="ro-RO" sz="1800" b="1" dirty="0">
                <a:latin typeface="Arial" panose="020B0604020202020204" pitchFamily="34" charset="0"/>
                <a:cs typeface="Arial" panose="020B0604020202020204" pitchFamily="34" charset="0"/>
              </a:rPr>
              <a:t>fructul este aspectuos și uniform ca mărime, atingând în medie 162 g, de formă conic-globuloasă, acoperit cu roșu-închis pe 3/4 din suprafață; </a:t>
            </a:r>
            <a:endParaRPr lang="en-US" sz="1800" b="1" dirty="0">
              <a:latin typeface="Arial" panose="020B0604020202020204" pitchFamily="34" charset="0"/>
              <a:cs typeface="Arial" panose="020B0604020202020204" pitchFamily="34" charset="0"/>
            </a:endParaRPr>
          </a:p>
        </p:txBody>
      </p:sp>
      <p:sp>
        <p:nvSpPr>
          <p:cNvPr id="69" name="TextBox 68"/>
          <p:cNvSpPr txBox="1"/>
          <p:nvPr/>
        </p:nvSpPr>
        <p:spPr>
          <a:xfrm>
            <a:off x="672682" y="36077301"/>
            <a:ext cx="8786001" cy="1754326"/>
          </a:xfrm>
          <a:prstGeom prst="rect">
            <a:avLst/>
          </a:prstGeom>
          <a:noFill/>
        </p:spPr>
        <p:txBody>
          <a:bodyPr wrap="square" rtlCol="0">
            <a:spAutoFit/>
          </a:bodyPr>
          <a:lstStyle/>
          <a:p>
            <a:pPr marL="285750" lvl="0" indent="-285750" algn="just">
              <a:buFont typeface="Arial" panose="020B0604020202020204" pitchFamily="34" charset="0"/>
              <a:buChar char="•"/>
            </a:pPr>
            <a:r>
              <a:rPr lang="ro-RO" sz="1800" b="1" dirty="0">
                <a:latin typeface="Arial" panose="020B0604020202020204" pitchFamily="34" charset="0"/>
                <a:cs typeface="Arial" panose="020B0604020202020204" pitchFamily="34" charset="0"/>
              </a:rPr>
              <a:t>pulpa este gălbuie, cu gust dulce-ușor acidulat, foarte bun; </a:t>
            </a:r>
            <a:endParaRPr lang="en-US" sz="1800" b="1" dirty="0">
              <a:latin typeface="Arial" panose="020B0604020202020204" pitchFamily="34" charset="0"/>
              <a:cs typeface="Arial" panose="020B0604020202020204" pitchFamily="34" charset="0"/>
            </a:endParaRPr>
          </a:p>
          <a:p>
            <a:pPr marL="285750" lvl="0" indent="-285750" algn="just">
              <a:buFont typeface="Arial" panose="020B0604020202020204" pitchFamily="34" charset="0"/>
              <a:buChar char="•"/>
            </a:pPr>
            <a:r>
              <a:rPr lang="ro-RO" sz="1800" b="1" dirty="0">
                <a:latin typeface="Arial" panose="020B0604020202020204" pitchFamily="34" charset="0"/>
                <a:cs typeface="Arial" panose="020B0604020202020204" pitchFamily="34" charset="0"/>
              </a:rPr>
              <a:t>conținutul în S.U. este peste 12,8%; </a:t>
            </a:r>
            <a:endParaRPr lang="en-US" sz="1800" b="1" dirty="0">
              <a:latin typeface="Arial" panose="020B0604020202020204" pitchFamily="34" charset="0"/>
              <a:cs typeface="Arial" panose="020B0604020202020204" pitchFamily="34" charset="0"/>
            </a:endParaRPr>
          </a:p>
          <a:p>
            <a:pPr marL="285750" lvl="0" indent="-285750" algn="just">
              <a:buFont typeface="Arial" panose="020B0604020202020204" pitchFamily="34" charset="0"/>
              <a:buChar char="•"/>
            </a:pPr>
            <a:r>
              <a:rPr lang="ro-RO" sz="1800" b="1" dirty="0">
                <a:latin typeface="Arial" panose="020B0604020202020204" pitchFamily="34" charset="0"/>
                <a:cs typeface="Arial" panose="020B0604020202020204" pitchFamily="34" charset="0"/>
              </a:rPr>
              <a:t>potențialul de producție la vârsta de 5-6 ani depășește 40 t/ha, la desimea de 4.000 pomi/ha; </a:t>
            </a:r>
            <a:endParaRPr lang="en-US" sz="1800" b="1"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ro-RO" sz="1800" b="1" dirty="0">
                <a:latin typeface="Arial" panose="020B0604020202020204" pitchFamily="34" charset="0"/>
                <a:cs typeface="Arial" panose="020B0604020202020204" pitchFamily="34" charset="0"/>
              </a:rPr>
              <a:t>se remarcă prin precocitate de rodire, cu fructe de calitate care se păstrează peste iarnă; </a:t>
            </a:r>
            <a:endParaRPr lang="en-US" sz="1800" b="1" dirty="0">
              <a:latin typeface="Arial" panose="020B0604020202020204" pitchFamily="34" charset="0"/>
              <a:cs typeface="Arial" panose="020B0604020202020204" pitchFamily="34" charset="0"/>
            </a:endParaRPr>
          </a:p>
        </p:txBody>
      </p:sp>
      <p:sp>
        <p:nvSpPr>
          <p:cNvPr id="70" name="TextBox 69"/>
          <p:cNvSpPr txBox="1"/>
          <p:nvPr/>
        </p:nvSpPr>
        <p:spPr>
          <a:xfrm>
            <a:off x="10108794" y="35973033"/>
            <a:ext cx="8646919" cy="1277273"/>
          </a:xfrm>
          <a:prstGeom prst="rect">
            <a:avLst/>
          </a:prstGeom>
          <a:noFill/>
        </p:spPr>
        <p:txBody>
          <a:bodyPr wrap="square" rtlCol="0">
            <a:spAutoFit/>
          </a:bodyPr>
          <a:lstStyle/>
          <a:p>
            <a:pPr marL="285750" lvl="0" indent="-285750" algn="just">
              <a:buFont typeface="Arial" panose="020B0604020202020204" pitchFamily="34" charset="0"/>
              <a:buChar char="•"/>
            </a:pPr>
            <a:r>
              <a:rPr lang="ro-RO" sz="1800" b="1" dirty="0" smtClean="0">
                <a:latin typeface="Arial" panose="020B0604020202020204" pitchFamily="34" charset="0"/>
                <a:cs typeface="Arial" panose="020B0604020202020204" pitchFamily="34" charset="0"/>
              </a:rPr>
              <a:t>pulpa </a:t>
            </a:r>
            <a:r>
              <a:rPr lang="ro-RO" sz="1800" b="1" dirty="0">
                <a:latin typeface="Arial" panose="020B0604020202020204" pitchFamily="34" charset="0"/>
                <a:cs typeface="Arial" panose="020B0604020202020204" pitchFamily="34" charset="0"/>
              </a:rPr>
              <a:t>este galbenă, cu gust dulce-ușor acidulat, foarte bun; </a:t>
            </a:r>
            <a:endParaRPr lang="en-US" sz="1800" b="1" dirty="0">
              <a:latin typeface="Arial" panose="020B0604020202020204" pitchFamily="34" charset="0"/>
              <a:cs typeface="Arial" panose="020B0604020202020204" pitchFamily="34" charset="0"/>
            </a:endParaRPr>
          </a:p>
          <a:p>
            <a:pPr marL="285750" lvl="0" indent="-285750" algn="just">
              <a:spcBef>
                <a:spcPts val="300"/>
              </a:spcBef>
              <a:buFont typeface="Arial" panose="020B0604020202020204" pitchFamily="34" charset="0"/>
              <a:buChar char="•"/>
            </a:pPr>
            <a:r>
              <a:rPr lang="ro-RO" sz="1800" b="1" dirty="0">
                <a:latin typeface="Arial" panose="020B0604020202020204" pitchFamily="34" charset="0"/>
                <a:cs typeface="Arial" panose="020B0604020202020204" pitchFamily="34" charset="0"/>
              </a:rPr>
              <a:t>conținutul în S.U. este peste 12,8%; </a:t>
            </a:r>
            <a:endParaRPr lang="en-US" sz="1800" b="1" dirty="0">
              <a:latin typeface="Arial" panose="020B0604020202020204" pitchFamily="34" charset="0"/>
              <a:cs typeface="Arial" panose="020B0604020202020204" pitchFamily="34" charset="0"/>
            </a:endParaRPr>
          </a:p>
          <a:p>
            <a:pPr marL="285750" lvl="0" indent="-285750" algn="just">
              <a:spcBef>
                <a:spcPts val="300"/>
              </a:spcBef>
              <a:buFont typeface="Arial" panose="020B0604020202020204" pitchFamily="34" charset="0"/>
              <a:buChar char="•"/>
            </a:pPr>
            <a:r>
              <a:rPr lang="ro-RO" sz="1800" b="1" dirty="0">
                <a:latin typeface="Arial" panose="020B0604020202020204" pitchFamily="34" charset="0"/>
                <a:cs typeface="Arial" panose="020B0604020202020204" pitchFamily="34" charset="0"/>
              </a:rPr>
              <a:t>potențialul de producție la vârsta de 5-6 ani depășește 40 t/ha, la desimea de 4.000 pomi/ha; </a:t>
            </a:r>
            <a:endParaRPr lang="en-US" sz="1800" b="1" dirty="0">
              <a:latin typeface="Arial" panose="020B0604020202020204" pitchFamily="34" charset="0"/>
              <a:cs typeface="Arial" panose="020B0604020202020204" pitchFamily="34" charset="0"/>
            </a:endParaRPr>
          </a:p>
        </p:txBody>
      </p:sp>
      <p:sp>
        <p:nvSpPr>
          <p:cNvPr id="71" name="TextBox 70"/>
          <p:cNvSpPr txBox="1"/>
          <p:nvPr/>
        </p:nvSpPr>
        <p:spPr>
          <a:xfrm>
            <a:off x="19431693" y="35957015"/>
            <a:ext cx="8567890" cy="1277273"/>
          </a:xfrm>
          <a:prstGeom prst="rect">
            <a:avLst/>
          </a:prstGeom>
          <a:noFill/>
        </p:spPr>
        <p:txBody>
          <a:bodyPr wrap="square" rtlCol="0">
            <a:spAutoFit/>
          </a:bodyPr>
          <a:lstStyle/>
          <a:p>
            <a:pPr marL="285750" lvl="0" indent="-285750" algn="just">
              <a:buFont typeface="Arial" panose="020B0604020202020204" pitchFamily="34" charset="0"/>
              <a:buChar char="•"/>
            </a:pPr>
            <a:r>
              <a:rPr lang="ro-RO" sz="1800" b="1" dirty="0">
                <a:latin typeface="Arial" panose="020B0604020202020204" pitchFamily="34" charset="0"/>
                <a:cs typeface="Arial" panose="020B0604020202020204" pitchFamily="34" charset="0"/>
              </a:rPr>
              <a:t>pulpa este albă, cu gust dulce-ușor acidulat, foarte bun; </a:t>
            </a:r>
            <a:endParaRPr lang="en-US" sz="1800" b="1" dirty="0">
              <a:latin typeface="Arial" panose="020B0604020202020204" pitchFamily="34" charset="0"/>
              <a:cs typeface="Arial" panose="020B0604020202020204" pitchFamily="34" charset="0"/>
            </a:endParaRPr>
          </a:p>
          <a:p>
            <a:pPr marL="285750" lvl="0" indent="-285750" algn="just">
              <a:spcBef>
                <a:spcPts val="300"/>
              </a:spcBef>
              <a:buFont typeface="Arial" panose="020B0604020202020204" pitchFamily="34" charset="0"/>
              <a:buChar char="•"/>
            </a:pPr>
            <a:r>
              <a:rPr lang="ro-RO" sz="1800" b="1" dirty="0">
                <a:latin typeface="Arial" panose="020B0604020202020204" pitchFamily="34" charset="0"/>
                <a:cs typeface="Arial" panose="020B0604020202020204" pitchFamily="34" charset="0"/>
              </a:rPr>
              <a:t>conținutul în S.U. este peste 13,9 %; </a:t>
            </a:r>
            <a:endParaRPr lang="ro-RO" sz="1800" b="1" dirty="0" smtClean="0">
              <a:latin typeface="Arial" panose="020B0604020202020204" pitchFamily="34" charset="0"/>
              <a:cs typeface="Arial" panose="020B0604020202020204" pitchFamily="34" charset="0"/>
            </a:endParaRPr>
          </a:p>
          <a:p>
            <a:pPr marL="285750" indent="-285750" algn="just">
              <a:spcBef>
                <a:spcPts val="300"/>
              </a:spcBef>
              <a:buFont typeface="Arial" panose="020B0604020202020204" pitchFamily="34" charset="0"/>
              <a:buChar char="•"/>
            </a:pPr>
            <a:r>
              <a:rPr lang="ro-RO" sz="1800" b="1" dirty="0" smtClean="0">
                <a:latin typeface="Arial" panose="020B0604020202020204" pitchFamily="34" charset="0"/>
                <a:cs typeface="Arial" panose="020B0604020202020204" pitchFamily="34" charset="0"/>
              </a:rPr>
              <a:t>potențialul </a:t>
            </a:r>
            <a:r>
              <a:rPr lang="ro-RO" sz="1800" b="1" dirty="0">
                <a:latin typeface="Arial" panose="020B0604020202020204" pitchFamily="34" charset="0"/>
                <a:cs typeface="Arial" panose="020B0604020202020204" pitchFamily="34" charset="0"/>
              </a:rPr>
              <a:t>de producție la vârsta de 5-6 ani depășește 40 t/ha, la desimea de 4.000 pomi/ha;</a:t>
            </a:r>
          </a:p>
        </p:txBody>
      </p:sp>
    </p:spTree>
    <p:extLst>
      <p:ext uri="{BB962C8B-B14F-4D97-AF65-F5344CB8AC3E}">
        <p14:creationId xmlns:p14="http://schemas.microsoft.com/office/powerpoint/2010/main" val="14782318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TextBox 38"/>
          <p:cNvSpPr txBox="1"/>
          <p:nvPr/>
        </p:nvSpPr>
        <p:spPr>
          <a:xfrm>
            <a:off x="551732" y="28810692"/>
            <a:ext cx="27743773" cy="3093154"/>
          </a:xfrm>
          <a:prstGeom prst="rect">
            <a:avLst/>
          </a:prstGeom>
          <a:noFill/>
        </p:spPr>
        <p:txBody>
          <a:bodyPr wrap="square" rtlCol="0">
            <a:spAutoFit/>
          </a:bodyPr>
          <a:lstStyle/>
          <a:p>
            <a:pPr indent="457200" algn="just"/>
            <a:r>
              <a:rPr lang="en-US" sz="1800" b="1" dirty="0">
                <a:latin typeface="Arial" panose="020B0604020202020204" pitchFamily="34" charset="0"/>
                <a:cs typeface="Arial" panose="020B0604020202020204" pitchFamily="34" charset="0"/>
              </a:rPr>
              <a:t>On average over 3 years, the fruit weight places the apple genotypes in two size </a:t>
            </a:r>
            <a:r>
              <a:rPr lang="en-US" sz="1800" b="1" dirty="0" smtClean="0">
                <a:latin typeface="Arial" panose="020B0604020202020204" pitchFamily="34" charset="0"/>
                <a:cs typeface="Arial" panose="020B0604020202020204" pitchFamily="34" charset="0"/>
              </a:rPr>
              <a:t>groups</a:t>
            </a:r>
            <a:r>
              <a:rPr lang="ro-RO" sz="1800" b="1" dirty="0" smtClean="0">
                <a:latin typeface="Arial" panose="020B0604020202020204" pitchFamily="34" charset="0"/>
                <a:cs typeface="Arial" panose="020B0604020202020204" pitchFamily="34" charset="0"/>
              </a:rPr>
              <a:t>:</a:t>
            </a:r>
          </a:p>
          <a:p>
            <a:pPr indent="457200" algn="just"/>
            <a:r>
              <a:rPr lang="en-US" sz="1800" b="1" dirty="0" smtClean="0">
                <a:latin typeface="Arial" panose="020B0604020202020204" pitchFamily="34" charset="0"/>
                <a:cs typeface="Arial" panose="020B0604020202020204" pitchFamily="34" charset="0"/>
              </a:rPr>
              <a:t>- medium-sized </a:t>
            </a:r>
            <a:r>
              <a:rPr lang="en-US" sz="1800" b="1" dirty="0">
                <a:latin typeface="Arial" panose="020B0604020202020204" pitchFamily="34" charset="0"/>
                <a:cs typeface="Arial" panose="020B0604020202020204" pitchFamily="34" charset="0"/>
              </a:rPr>
              <a:t>fruits, with 152 - 165 g/fruit: H 18/6, H 4/17, H 19/6, H 1/28, H 14/1</a:t>
            </a:r>
            <a:r>
              <a:rPr lang="en-US" sz="1800" b="1" dirty="0" smtClean="0">
                <a:latin typeface="Arial" panose="020B0604020202020204" pitchFamily="34" charset="0"/>
                <a:cs typeface="Arial" panose="020B0604020202020204" pitchFamily="34" charset="0"/>
              </a:rPr>
              <a:t>;</a:t>
            </a:r>
            <a:endParaRPr lang="ro-RO" sz="1800" b="1" dirty="0" smtClean="0">
              <a:latin typeface="Arial" panose="020B0604020202020204" pitchFamily="34" charset="0"/>
              <a:cs typeface="Arial" panose="020B0604020202020204" pitchFamily="34" charset="0"/>
            </a:endParaRPr>
          </a:p>
          <a:p>
            <a:pPr indent="457200" algn="just"/>
            <a:r>
              <a:rPr lang="en-US" sz="1800" b="1" dirty="0" smtClean="0">
                <a:latin typeface="Arial" panose="020B0604020202020204" pitchFamily="34" charset="0"/>
                <a:cs typeface="Arial" panose="020B0604020202020204" pitchFamily="34" charset="0"/>
              </a:rPr>
              <a:t>- large </a:t>
            </a:r>
            <a:r>
              <a:rPr lang="en-US" sz="1800" b="1" dirty="0">
                <a:latin typeface="Arial" panose="020B0604020202020204" pitchFamily="34" charset="0"/>
                <a:cs typeface="Arial" panose="020B0604020202020204" pitchFamily="34" charset="0"/>
              </a:rPr>
              <a:t>fruits with over </a:t>
            </a:r>
            <a:r>
              <a:rPr lang="en-US" sz="1800" b="1" dirty="0" err="1">
                <a:latin typeface="Arial" panose="020B0604020202020204" pitchFamily="34" charset="0"/>
                <a:cs typeface="Arial" panose="020B0604020202020204" pitchFamily="34" charset="0"/>
              </a:rPr>
              <a:t>170g</a:t>
            </a:r>
            <a:r>
              <a:rPr lang="en-US" sz="1800" b="1" dirty="0">
                <a:latin typeface="Arial" panose="020B0604020202020204" pitchFamily="34" charset="0"/>
                <a:cs typeface="Arial" panose="020B0604020202020204" pitchFamily="34" charset="0"/>
              </a:rPr>
              <a:t>/fruit: H 4/42, H 8/6, </a:t>
            </a:r>
            <a:r>
              <a:rPr lang="en-US" sz="1800" b="1" dirty="0" err="1">
                <a:latin typeface="Arial" panose="020B0604020202020204" pitchFamily="34" charset="0"/>
                <a:cs typeface="Arial" panose="020B0604020202020204" pitchFamily="34" charset="0"/>
              </a:rPr>
              <a:t>H2</a:t>
            </a:r>
            <a:r>
              <a:rPr lang="en-US" sz="1800" b="1" dirty="0">
                <a:latin typeface="Arial" panose="020B0604020202020204" pitchFamily="34" charset="0"/>
                <a:cs typeface="Arial" panose="020B0604020202020204" pitchFamily="34" charset="0"/>
              </a:rPr>
              <a:t>/3, H 8/1, H 1/55, have the potential to ensure the appropriate size of fruits to compete on the </a:t>
            </a:r>
            <a:r>
              <a:rPr lang="en-US" sz="1800" b="1" dirty="0" smtClean="0">
                <a:latin typeface="Arial" panose="020B0604020202020204" pitchFamily="34" charset="0"/>
                <a:cs typeface="Arial" panose="020B0604020202020204" pitchFamily="34" charset="0"/>
              </a:rPr>
              <a:t>market</a:t>
            </a:r>
            <a:r>
              <a:rPr lang="ro-RO" sz="1800" b="1" dirty="0" smtClean="0">
                <a:latin typeface="Arial" panose="020B0604020202020204" pitchFamily="34" charset="0"/>
                <a:cs typeface="Arial" panose="020B0604020202020204" pitchFamily="34" charset="0"/>
              </a:rPr>
              <a:t>.</a:t>
            </a:r>
          </a:p>
          <a:p>
            <a:pPr indent="457200" algn="just"/>
            <a:r>
              <a:rPr lang="en-US" sz="1800" b="1" dirty="0">
                <a:latin typeface="Arial" panose="020B0604020202020204" pitchFamily="34" charset="0"/>
                <a:cs typeface="Arial" panose="020B0604020202020204" pitchFamily="34" charset="0"/>
              </a:rPr>
              <a:t>Under the conditions of the years 2022 - 2024, the firmness of the fruit pulp at harvest recorded an average over the 3 years of study of 9.7 </a:t>
            </a:r>
            <a:r>
              <a:rPr lang="en-US" sz="1800" b="1" dirty="0" err="1">
                <a:latin typeface="Arial" panose="020B0604020202020204" pitchFamily="34" charset="0"/>
                <a:cs typeface="Arial" panose="020B0604020202020204" pitchFamily="34" charset="0"/>
              </a:rPr>
              <a:t>kgf</a:t>
            </a:r>
            <a:r>
              <a:rPr lang="en-US" sz="1800" b="1" dirty="0">
                <a:latin typeface="Arial" panose="020B0604020202020204" pitchFamily="34" charset="0"/>
                <a:cs typeface="Arial" panose="020B0604020202020204" pitchFamily="34" charset="0"/>
              </a:rPr>
              <a:t>/</a:t>
            </a:r>
            <a:r>
              <a:rPr lang="en-US" sz="1800" b="1" dirty="0" err="1">
                <a:latin typeface="Arial" panose="020B0604020202020204" pitchFamily="34" charset="0"/>
                <a:cs typeface="Arial" panose="020B0604020202020204" pitchFamily="34" charset="0"/>
              </a:rPr>
              <a:t>cm</a:t>
            </a:r>
            <a:r>
              <a:rPr lang="en-US" sz="1800" b="1" baseline="30000" dirty="0" err="1">
                <a:latin typeface="Arial" panose="020B0604020202020204" pitchFamily="34" charset="0"/>
                <a:cs typeface="Arial" panose="020B0604020202020204" pitchFamily="34" charset="0"/>
              </a:rPr>
              <a:t>2</a:t>
            </a:r>
            <a:r>
              <a:rPr lang="en-US" sz="1800" b="1" dirty="0">
                <a:latin typeface="Arial" panose="020B0604020202020204" pitchFamily="34" charset="0"/>
                <a:cs typeface="Arial" panose="020B0604020202020204" pitchFamily="34" charset="0"/>
              </a:rPr>
              <a:t>, for the </a:t>
            </a:r>
            <a:r>
              <a:rPr lang="en-US" sz="1800" b="1" dirty="0" err="1">
                <a:latin typeface="Arial" panose="020B0604020202020204" pitchFamily="34" charset="0"/>
                <a:cs typeface="Arial" panose="020B0604020202020204" pitchFamily="34" charset="0"/>
              </a:rPr>
              <a:t>H1</a:t>
            </a:r>
            <a:r>
              <a:rPr lang="en-US" sz="1800" b="1" dirty="0">
                <a:latin typeface="Arial" panose="020B0604020202020204" pitchFamily="34" charset="0"/>
                <a:cs typeface="Arial" panose="020B0604020202020204" pitchFamily="34" charset="0"/>
              </a:rPr>
              <a:t>/55 genotype, and 12.1 </a:t>
            </a:r>
            <a:r>
              <a:rPr lang="en-US" sz="1800" b="1" dirty="0" err="1">
                <a:latin typeface="Arial" panose="020B0604020202020204" pitchFamily="34" charset="0"/>
                <a:cs typeface="Arial" panose="020B0604020202020204" pitchFamily="34" charset="0"/>
              </a:rPr>
              <a:t>kgf</a:t>
            </a:r>
            <a:r>
              <a:rPr lang="en-US" sz="1800" b="1" dirty="0">
                <a:latin typeface="Arial" panose="020B0604020202020204" pitchFamily="34" charset="0"/>
                <a:cs typeface="Arial" panose="020B0604020202020204" pitchFamily="34" charset="0"/>
              </a:rPr>
              <a:t>/</a:t>
            </a:r>
            <a:r>
              <a:rPr lang="en-US" sz="1800" b="1" dirty="0" err="1">
                <a:latin typeface="Arial" panose="020B0604020202020204" pitchFamily="34" charset="0"/>
                <a:cs typeface="Arial" panose="020B0604020202020204" pitchFamily="34" charset="0"/>
              </a:rPr>
              <a:t>cm</a:t>
            </a:r>
            <a:r>
              <a:rPr lang="en-US" sz="1800" b="1" baseline="30000" dirty="0" err="1">
                <a:latin typeface="Arial" panose="020B0604020202020204" pitchFamily="34" charset="0"/>
                <a:cs typeface="Arial" panose="020B0604020202020204" pitchFamily="34" charset="0"/>
              </a:rPr>
              <a:t>2</a:t>
            </a:r>
            <a:r>
              <a:rPr lang="en-US" sz="1800" b="1" dirty="0">
                <a:latin typeface="Arial" panose="020B0604020202020204" pitchFamily="34" charset="0"/>
                <a:cs typeface="Arial" panose="020B0604020202020204" pitchFamily="34" charset="0"/>
              </a:rPr>
              <a:t> for the H 1/28 genotype. Most apple genotypes have a compact, consistent firmness with average values ​​of over </a:t>
            </a:r>
            <a:r>
              <a:rPr lang="en-US" sz="1800" b="1" dirty="0" err="1" smtClean="0">
                <a:latin typeface="Arial" panose="020B0604020202020204" pitchFamily="34" charset="0"/>
                <a:cs typeface="Arial" panose="020B0604020202020204" pitchFamily="34" charset="0"/>
              </a:rPr>
              <a:t>10kgf</a:t>
            </a:r>
            <a:r>
              <a:rPr lang="en-US" sz="1800" b="1" dirty="0" smtClean="0">
                <a:latin typeface="Arial" panose="020B0604020202020204" pitchFamily="34" charset="0"/>
                <a:cs typeface="Arial" panose="020B0604020202020204" pitchFamily="34" charset="0"/>
              </a:rPr>
              <a:t>/</a:t>
            </a:r>
            <a:r>
              <a:rPr lang="en-US" sz="1800" b="1" dirty="0" err="1" smtClean="0">
                <a:latin typeface="Arial" panose="020B0604020202020204" pitchFamily="34" charset="0"/>
                <a:cs typeface="Arial" panose="020B0604020202020204" pitchFamily="34" charset="0"/>
              </a:rPr>
              <a:t>cm</a:t>
            </a:r>
            <a:r>
              <a:rPr lang="en-US" sz="1800" b="1" baseline="30000" dirty="0" err="1" smtClean="0">
                <a:latin typeface="Arial" panose="020B0604020202020204" pitchFamily="34" charset="0"/>
                <a:cs typeface="Arial" panose="020B0604020202020204" pitchFamily="34" charset="0"/>
              </a:rPr>
              <a:t>2</a:t>
            </a:r>
            <a:r>
              <a:rPr lang="ro-RO" sz="1800" b="1" dirty="0" smtClean="0">
                <a:latin typeface="Arial" panose="020B0604020202020204" pitchFamily="34" charset="0"/>
                <a:cs typeface="Arial" panose="020B0604020202020204" pitchFamily="34" charset="0"/>
              </a:rPr>
              <a:t>.</a:t>
            </a:r>
          </a:p>
          <a:p>
            <a:pPr indent="457200" algn="just"/>
            <a:r>
              <a:rPr lang="en-US" sz="1800" b="1" dirty="0">
                <a:latin typeface="Arial" panose="020B0604020202020204" pitchFamily="34" charset="0"/>
                <a:cs typeface="Arial" panose="020B0604020202020204" pitchFamily="34" charset="0"/>
              </a:rPr>
              <a:t>The dry matter content is a biochemical characteristic followed in estimating the quality of apples. Among all apple genotypes, only 4 genotypes exceed the value of 14%, namely: H 8/1 with 14.2%, H 4/44 with 14.5%, H 14/1 with 14.6% and H 8/1 with 14.3</a:t>
            </a:r>
            <a:r>
              <a:rPr lang="en-US" sz="1800" b="1" dirty="0" smtClean="0">
                <a:latin typeface="Arial" panose="020B0604020202020204" pitchFamily="34" charset="0"/>
                <a:cs typeface="Arial" panose="020B0604020202020204" pitchFamily="34" charset="0"/>
              </a:rPr>
              <a:t>%</a:t>
            </a:r>
            <a:r>
              <a:rPr lang="ro-RO" sz="1800" b="1" dirty="0" smtClean="0">
                <a:latin typeface="Arial" panose="020B0604020202020204" pitchFamily="34" charset="0"/>
                <a:cs typeface="Arial" panose="020B0604020202020204" pitchFamily="34" charset="0"/>
              </a:rPr>
              <a:t>.</a:t>
            </a:r>
          </a:p>
          <a:p>
            <a:pPr indent="457200" algn="just">
              <a:spcBef>
                <a:spcPts val="1200"/>
              </a:spcBef>
              <a:spcAft>
                <a:spcPts val="600"/>
              </a:spcAft>
            </a:pPr>
            <a:r>
              <a:rPr lang="en-GB" sz="1800" b="1" dirty="0">
                <a:solidFill>
                  <a:srgbClr val="800000"/>
                </a:solidFill>
                <a:latin typeface="Arial" panose="020B0604020202020204" pitchFamily="34" charset="0"/>
                <a:cs typeface="Arial" panose="020B0604020202020204" pitchFamily="34" charset="0"/>
              </a:rPr>
              <a:t>CHARACTERIZATION OF THE APPROVED VARIETIES FROM THE GENOTYPES TAKEN UNDER STUDY, EXISTING IN THE COMPETITION </a:t>
            </a:r>
            <a:r>
              <a:rPr lang="en-GB" sz="1800" b="1" dirty="0" err="1">
                <a:solidFill>
                  <a:srgbClr val="800000"/>
                </a:solidFill>
                <a:latin typeface="Arial" panose="020B0604020202020204" pitchFamily="34" charset="0"/>
                <a:cs typeface="Arial" panose="020B0604020202020204" pitchFamily="34" charset="0"/>
              </a:rPr>
              <a:t>MICROCULTURE</a:t>
            </a:r>
            <a:endParaRPr lang="en-US" sz="1800" b="1" dirty="0">
              <a:solidFill>
                <a:srgbClr val="800000"/>
              </a:solidFill>
              <a:latin typeface="Arial" panose="020B0604020202020204" pitchFamily="34" charset="0"/>
              <a:cs typeface="Arial" panose="020B0604020202020204" pitchFamily="34" charset="0"/>
            </a:endParaRPr>
          </a:p>
          <a:p>
            <a:pPr indent="457200"/>
            <a:r>
              <a:rPr lang="en-GB" sz="1800" b="1" dirty="0">
                <a:latin typeface="Arial" panose="020B0604020202020204" pitchFamily="34" charset="0"/>
                <a:cs typeface="Arial" panose="020B0604020202020204" pitchFamily="34" charset="0"/>
              </a:rPr>
              <a:t>The evaluation of the new approved varieties focused on essential aspects, such as the characteristics of the tree and fruits, resistance to the main diseases and pests, as well as their adaptability to local climatic and soil conditions, economic efficiency. All these features are decisive in the promotion of the new approved apple varieties in cultivation.  </a:t>
            </a:r>
            <a:endParaRPr lang="en-US" sz="1800" b="1" dirty="0">
              <a:latin typeface="Arial" panose="020B0604020202020204" pitchFamily="34" charset="0"/>
              <a:cs typeface="Arial" panose="020B0604020202020204" pitchFamily="34" charset="0"/>
            </a:endParaRPr>
          </a:p>
        </p:txBody>
      </p:sp>
      <p:sp>
        <p:nvSpPr>
          <p:cNvPr id="40" name="Rectangle 39"/>
          <p:cNvSpPr/>
          <p:nvPr/>
        </p:nvSpPr>
        <p:spPr>
          <a:xfrm>
            <a:off x="538162" y="32066218"/>
            <a:ext cx="9042565" cy="5400000"/>
          </a:xfrm>
          <a:prstGeom prst="rect">
            <a:avLst/>
          </a:prstGeom>
          <a:solidFill>
            <a:schemeClr val="accent4">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p:cNvSpPr/>
          <p:nvPr/>
        </p:nvSpPr>
        <p:spPr>
          <a:xfrm>
            <a:off x="9880696" y="32066218"/>
            <a:ext cx="9000000" cy="5400000"/>
          </a:xfrm>
          <a:prstGeom prst="rect">
            <a:avLst/>
          </a:prstGeom>
          <a:solidFill>
            <a:schemeClr val="accent4">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19223230" y="32066218"/>
            <a:ext cx="9000000" cy="5400000"/>
          </a:xfrm>
          <a:prstGeom prst="rect">
            <a:avLst/>
          </a:prstGeom>
          <a:solidFill>
            <a:schemeClr val="accent4">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p:cNvSpPr txBox="1"/>
          <p:nvPr/>
        </p:nvSpPr>
        <p:spPr>
          <a:xfrm>
            <a:off x="538164" y="5322417"/>
            <a:ext cx="27724100" cy="1938992"/>
          </a:xfrm>
          <a:prstGeom prst="rect">
            <a:avLst/>
          </a:prstGeom>
          <a:noFill/>
        </p:spPr>
        <p:txBody>
          <a:bodyPr wrap="square" rtlCol="0">
            <a:spAutoFit/>
          </a:bodyPr>
          <a:lstStyle/>
          <a:p>
            <a:pPr algn="ctr"/>
            <a:r>
              <a:rPr lang="ro-RO" sz="6000" b="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a:t>
            </a:r>
            <a:r>
              <a:rPr lang="en-GB" sz="6000" b="1" dirty="0" err="1"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BEHAVIOR</a:t>
            </a:r>
            <a:r>
              <a:rPr lang="en-GB" sz="6000" b="1" spc="300"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GB" sz="6000" b="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OF</a:t>
            </a:r>
            <a:r>
              <a:rPr lang="en-GB" sz="6000" b="1" spc="3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o-RO" sz="6000" b="1" spc="300"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SOME </a:t>
            </a:r>
            <a:r>
              <a:rPr lang="en-GB" sz="6000" b="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APPLE</a:t>
            </a:r>
            <a:r>
              <a:rPr lang="en-GB" sz="6000" b="1" spc="300"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GB" sz="6000" b="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GENOTYPES</a:t>
            </a:r>
            <a:r>
              <a:rPr lang="en-GB" sz="6000" b="1" spc="3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GB" sz="6000" b="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WITH</a:t>
            </a:r>
            <a:r>
              <a:rPr lang="en-GB" sz="6000" b="1" spc="3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GB" sz="6000" b="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RESISTANCE </a:t>
            </a:r>
            <a:r>
              <a:rPr lang="ro-RO" sz="6000" b="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ro-RO" sz="6000" b="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GB" sz="6000" b="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TO</a:t>
            </a:r>
            <a:r>
              <a:rPr lang="en-GB" sz="6000" b="1" spc="3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GB" sz="6000" b="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EXISTING</a:t>
            </a:r>
            <a:r>
              <a:rPr lang="en-GB" sz="6000" b="1" spc="3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s-ES" sz="6000" b="1" dirty="0" err="1"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DISEASES</a:t>
            </a:r>
            <a:r>
              <a:rPr lang="en-GB" sz="6000" b="1" spc="3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s-ES" sz="6000" b="1"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a:t>
            </a:r>
            <a:r>
              <a:rPr lang="en-GB" sz="6000" b="1" spc="3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s-ES" sz="6000" b="1" dirty="0" err="1"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COMPETITION</a:t>
            </a:r>
            <a:r>
              <a:rPr lang="en-GB" sz="6000" b="1" spc="3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s-ES" sz="6000" b="1" dirty="0" err="1"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MICROCULTURE</a:t>
            </a:r>
            <a:endParaRPr lang="en-US" sz="60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5" name="TextBox 44"/>
          <p:cNvSpPr txBox="1"/>
          <p:nvPr/>
        </p:nvSpPr>
        <p:spPr>
          <a:xfrm>
            <a:off x="14386437" y="7498004"/>
            <a:ext cx="13875827" cy="1215717"/>
          </a:xfrm>
          <a:prstGeom prst="rect">
            <a:avLst/>
          </a:prstGeom>
          <a:noFill/>
        </p:spPr>
        <p:txBody>
          <a:bodyPr wrap="square" rtlCol="0">
            <a:spAutoFit/>
          </a:bodyPr>
          <a:lstStyle/>
          <a:p>
            <a:pPr algn="r">
              <a:spcAft>
                <a:spcPts val="600"/>
              </a:spcAft>
            </a:pPr>
            <a:r>
              <a:rPr lang="ro-RO" sz="3600" b="1" dirty="0">
                <a:latin typeface="Arial" panose="020B0604020202020204" pitchFamily="34" charset="0"/>
                <a:cs typeface="Arial" panose="020B0604020202020204" pitchFamily="34" charset="0"/>
              </a:rPr>
              <a:t>Marian-Florin GAVRILĂ, Gheorghe </a:t>
            </a:r>
            <a:r>
              <a:rPr lang="ro-RO" sz="3600" b="1" dirty="0" smtClean="0">
                <a:latin typeface="Arial" panose="020B0604020202020204" pitchFamily="34" charset="0"/>
                <a:cs typeface="Arial" panose="020B0604020202020204" pitchFamily="34" charset="0"/>
              </a:rPr>
              <a:t>PETRE</a:t>
            </a:r>
          </a:p>
          <a:p>
            <a:pPr algn="r"/>
            <a:r>
              <a:rPr lang="ro-RO" sz="3200" b="1" dirty="0">
                <a:latin typeface="Arial" panose="020B0604020202020204" pitchFamily="34" charset="0"/>
                <a:cs typeface="Arial" panose="020B0604020202020204" pitchFamily="34" charset="0"/>
              </a:rPr>
              <a:t>Fruit Research and Development Station Voinesti</a:t>
            </a:r>
            <a:endParaRPr lang="ro-RO" sz="3200" b="1" dirty="0" smtClean="0">
              <a:latin typeface="Arial" panose="020B0604020202020204" pitchFamily="34" charset="0"/>
              <a:cs typeface="Arial" panose="020B0604020202020204" pitchFamily="34" charset="0"/>
            </a:endParaRPr>
          </a:p>
        </p:txBody>
      </p:sp>
      <p:sp>
        <p:nvSpPr>
          <p:cNvPr id="46" name="TextBox 45"/>
          <p:cNvSpPr txBox="1"/>
          <p:nvPr/>
        </p:nvSpPr>
        <p:spPr>
          <a:xfrm>
            <a:off x="538164" y="8808001"/>
            <a:ext cx="27724101" cy="1554272"/>
          </a:xfrm>
          <a:prstGeom prst="rect">
            <a:avLst/>
          </a:prstGeom>
          <a:noFill/>
        </p:spPr>
        <p:txBody>
          <a:bodyPr wrap="square" rtlCol="0">
            <a:spAutoFit/>
          </a:bodyPr>
          <a:lstStyle/>
          <a:p>
            <a:pPr indent="457200" algn="just">
              <a:spcAft>
                <a:spcPts val="600"/>
              </a:spcAft>
            </a:pPr>
            <a:r>
              <a:rPr lang="ro-RO" sz="3600" b="1" dirty="0" smtClean="0">
                <a:solidFill>
                  <a:srgbClr val="800000"/>
                </a:solidFill>
                <a:effectLst>
                  <a:outerShdw blurRad="38100" dist="38100" dir="2700000" algn="tl">
                    <a:srgbClr val="000000">
                      <a:alpha val="43137"/>
                    </a:srgbClr>
                  </a:outerShdw>
                </a:effectLst>
                <a:latin typeface="Arial" charset="0"/>
                <a:ea typeface="Arial" charset="0"/>
                <a:cs typeface="Arial" charset="0"/>
              </a:rPr>
              <a:t>INTRODUCTION</a:t>
            </a:r>
          </a:p>
          <a:p>
            <a:pPr indent="457200" algn="just"/>
            <a:r>
              <a:rPr lang="en-GB" sz="1800" b="1" dirty="0" smtClean="0">
                <a:latin typeface="Arial" panose="020B0604020202020204" pitchFamily="34" charset="0"/>
                <a:cs typeface="Arial" panose="020B0604020202020204" pitchFamily="34" charset="0"/>
              </a:rPr>
              <a:t>The </a:t>
            </a:r>
            <a:r>
              <a:rPr lang="en-GB" sz="1800" b="1" dirty="0">
                <a:latin typeface="Arial" panose="020B0604020202020204" pitchFamily="34" charset="0"/>
                <a:cs typeface="Arial" panose="020B0604020202020204" pitchFamily="34" charset="0"/>
              </a:rPr>
              <a:t>completion of the assortment or the replacement of some varieties that no longer correspond to the market requirements is achieved by obtaining new varieties with valuable qualities, corresponding to the requirements of the producers, sensitive to economic efficiency. The apple breeding program in </a:t>
            </a:r>
            <a:r>
              <a:rPr lang="en-GB" sz="1800" b="1" dirty="0" err="1">
                <a:latin typeface="Arial" panose="020B0604020202020204" pitchFamily="34" charset="0"/>
                <a:cs typeface="Arial" panose="020B0604020202020204" pitchFamily="34" charset="0"/>
              </a:rPr>
              <a:t>Voinesti</a:t>
            </a:r>
            <a:r>
              <a:rPr lang="en-GB" sz="1800" b="1" dirty="0">
                <a:latin typeface="Arial" panose="020B0604020202020204" pitchFamily="34" charset="0"/>
                <a:cs typeface="Arial" panose="020B0604020202020204" pitchFamily="34" charset="0"/>
              </a:rPr>
              <a:t> had and has as its objective, the creation of new varieties with resistance to diseases, with quality fruits, productivity and different periods of fruit ripening.</a:t>
            </a:r>
            <a:endParaRPr lang="en-US" sz="1800" b="1" dirty="0">
              <a:latin typeface="Arial" panose="020B0604020202020204" pitchFamily="34" charset="0"/>
              <a:cs typeface="Arial" panose="020B0604020202020204" pitchFamily="34" charset="0"/>
            </a:endParaRPr>
          </a:p>
          <a:p>
            <a:pPr indent="457200" algn="just"/>
            <a:r>
              <a:rPr lang="en-GB" sz="1800" b="1" dirty="0">
                <a:latin typeface="Arial" panose="020B0604020202020204" pitchFamily="34" charset="0"/>
                <a:cs typeface="Arial" panose="020B0604020202020204" pitchFamily="34" charset="0"/>
              </a:rPr>
              <a:t>From the hybrid combinations carried out in 2004, evaluated according to disease resistance and fruit quality, 11 apple genotypes transferred to the competition </a:t>
            </a:r>
            <a:r>
              <a:rPr lang="en-GB" sz="1800" b="1" dirty="0" err="1">
                <a:latin typeface="Arial" panose="020B0604020202020204" pitchFamily="34" charset="0"/>
                <a:cs typeface="Arial" panose="020B0604020202020204" pitchFamily="34" charset="0"/>
              </a:rPr>
              <a:t>microculture</a:t>
            </a:r>
            <a:r>
              <a:rPr lang="en-GB" sz="1800" b="1" dirty="0">
                <a:latin typeface="Arial" panose="020B0604020202020204" pitchFamily="34" charset="0"/>
                <a:cs typeface="Arial" panose="020B0604020202020204" pitchFamily="34" charset="0"/>
              </a:rPr>
              <a:t>, established in 2019, were identified from the selection fields.                                        </a:t>
            </a:r>
            <a:endParaRPr lang="en-US" sz="1800" b="1" dirty="0">
              <a:latin typeface="Arial" panose="020B0604020202020204" pitchFamily="34" charset="0"/>
              <a:cs typeface="Arial" panose="020B0604020202020204" pitchFamily="34" charset="0"/>
            </a:endParaRPr>
          </a:p>
        </p:txBody>
      </p:sp>
      <p:sp>
        <p:nvSpPr>
          <p:cNvPr id="47" name="TextBox 46"/>
          <p:cNvSpPr txBox="1"/>
          <p:nvPr/>
        </p:nvSpPr>
        <p:spPr>
          <a:xfrm>
            <a:off x="538164" y="10458256"/>
            <a:ext cx="6872569" cy="646331"/>
          </a:xfrm>
          <a:prstGeom prst="rect">
            <a:avLst/>
          </a:prstGeom>
          <a:noFill/>
        </p:spPr>
        <p:txBody>
          <a:bodyPr wrap="square" rtlCol="0">
            <a:spAutoFit/>
          </a:bodyPr>
          <a:lstStyle/>
          <a:p>
            <a:pPr indent="457200">
              <a:spcAft>
                <a:spcPts val="600"/>
              </a:spcAft>
            </a:pPr>
            <a:r>
              <a:rPr lang="ro-RO" sz="3600" b="1" dirty="0">
                <a:solidFill>
                  <a:srgbClr val="800000"/>
                </a:solidFill>
                <a:effectLst>
                  <a:outerShdw blurRad="38100" dist="38100" dir="2700000" algn="tl">
                    <a:srgbClr val="000000">
                      <a:alpha val="43137"/>
                    </a:srgbClr>
                  </a:outerShdw>
                </a:effectLst>
                <a:latin typeface="Arial" charset="0"/>
                <a:ea typeface="Arial" charset="0"/>
                <a:cs typeface="Arial" charset="0"/>
              </a:rPr>
              <a:t>MATERIAL </a:t>
            </a:r>
            <a:r>
              <a:rPr lang="ro-RO" sz="3600" b="1" dirty="0" smtClean="0">
                <a:solidFill>
                  <a:srgbClr val="800000"/>
                </a:solidFill>
                <a:effectLst>
                  <a:outerShdw blurRad="38100" dist="38100" dir="2700000" algn="tl">
                    <a:srgbClr val="000000">
                      <a:alpha val="43137"/>
                    </a:srgbClr>
                  </a:outerShdw>
                </a:effectLst>
                <a:latin typeface="Arial" charset="0"/>
                <a:ea typeface="Arial" charset="0"/>
                <a:cs typeface="Arial" charset="0"/>
              </a:rPr>
              <a:t>AND METHODS</a:t>
            </a:r>
            <a:endParaRPr lang="ro-RO" sz="3600" b="1" dirty="0">
              <a:solidFill>
                <a:srgbClr val="800000"/>
              </a:solidFill>
              <a:effectLst>
                <a:outerShdw blurRad="38100" dist="38100" dir="2700000" algn="tl">
                  <a:srgbClr val="000000">
                    <a:alpha val="43137"/>
                  </a:srgbClr>
                </a:outerShdw>
              </a:effectLst>
              <a:latin typeface="Arial" charset="0"/>
              <a:ea typeface="Arial" charset="0"/>
              <a:cs typeface="Arial" charset="0"/>
            </a:endParaRPr>
          </a:p>
        </p:txBody>
      </p:sp>
      <p:grpSp>
        <p:nvGrpSpPr>
          <p:cNvPr id="50" name="Group 49"/>
          <p:cNvGrpSpPr/>
          <p:nvPr/>
        </p:nvGrpSpPr>
        <p:grpSpPr>
          <a:xfrm>
            <a:off x="2567" y="4704423"/>
            <a:ext cx="28797858" cy="197853"/>
            <a:chOff x="2567" y="4736508"/>
            <a:chExt cx="28797858" cy="197853"/>
          </a:xfrm>
        </p:grpSpPr>
        <p:cxnSp>
          <p:nvCxnSpPr>
            <p:cNvPr id="51" name="Straight Connector 50"/>
            <p:cNvCxnSpPr/>
            <p:nvPr/>
          </p:nvCxnSpPr>
          <p:spPr>
            <a:xfrm>
              <a:off x="2567" y="4736508"/>
              <a:ext cx="28797858" cy="0"/>
            </a:xfrm>
            <a:prstGeom prst="line">
              <a:avLst/>
            </a:prstGeom>
            <a:ln w="127000" cmpd="sng">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2567" y="4808769"/>
              <a:ext cx="28797858" cy="0"/>
            </a:xfrm>
            <a:prstGeom prst="line">
              <a:avLst/>
            </a:prstGeom>
            <a:ln w="1270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2567" y="4934361"/>
              <a:ext cx="28797858" cy="0"/>
            </a:xfrm>
            <a:prstGeom prst="line">
              <a:avLst/>
            </a:prstGeom>
            <a:ln w="127000">
              <a:solidFill>
                <a:srgbClr val="0070C0"/>
              </a:solidFill>
            </a:ln>
          </p:spPr>
          <p:style>
            <a:lnRef idx="1">
              <a:schemeClr val="accent1"/>
            </a:lnRef>
            <a:fillRef idx="0">
              <a:schemeClr val="accent1"/>
            </a:fillRef>
            <a:effectRef idx="0">
              <a:schemeClr val="accent1"/>
            </a:effectRef>
            <a:fontRef idx="minor">
              <a:schemeClr val="tx1"/>
            </a:fontRef>
          </p:style>
        </p:cxnSp>
      </p:grpSp>
      <p:pic>
        <p:nvPicPr>
          <p:cNvPr id="55" name="Picture 54"/>
          <p:cNvPicPr/>
          <p:nvPr/>
        </p:nvPicPr>
        <p:blipFill>
          <a:blip r:embed="rId2">
            <a:extLst>
              <a:ext uri="{28A0092B-C50C-407E-A947-70E740481C1C}">
                <a14:useLocalDpi xmlns:a14="http://schemas.microsoft.com/office/drawing/2010/main" val="0"/>
              </a:ext>
            </a:extLst>
          </a:blip>
          <a:srcRect/>
          <a:stretch>
            <a:fillRect/>
          </a:stretch>
        </p:blipFill>
        <p:spPr bwMode="auto">
          <a:xfrm>
            <a:off x="921065" y="453463"/>
            <a:ext cx="2582231" cy="3576425"/>
          </a:xfrm>
          <a:prstGeom prst="rect">
            <a:avLst/>
          </a:prstGeom>
          <a:noFill/>
        </p:spPr>
      </p:pic>
      <p:pic>
        <p:nvPicPr>
          <p:cNvPr id="65" name="Picture 6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000829" y="753044"/>
            <a:ext cx="2952937" cy="3042420"/>
          </a:xfrm>
          <a:prstGeom prst="rect">
            <a:avLst/>
          </a:prstGeom>
        </p:spPr>
      </p:pic>
      <p:graphicFrame>
        <p:nvGraphicFramePr>
          <p:cNvPr id="66" name="Table 65"/>
          <p:cNvGraphicFramePr>
            <a:graphicFrameLocks noGrp="1"/>
          </p:cNvGraphicFramePr>
          <p:nvPr>
            <p:extLst>
              <p:ext uri="{D42A27DB-BD31-4B8C-83A1-F6EECF244321}">
                <p14:modId xmlns:p14="http://schemas.microsoft.com/office/powerpoint/2010/main" val="1340414374"/>
              </p:ext>
            </p:extLst>
          </p:nvPr>
        </p:nvGraphicFramePr>
        <p:xfrm>
          <a:off x="18192750" y="14542448"/>
          <a:ext cx="10024136" cy="4661312"/>
        </p:xfrm>
        <a:graphic>
          <a:graphicData uri="http://schemas.openxmlformats.org/drawingml/2006/table">
            <a:tbl>
              <a:tblPr firstRow="1" firstCol="1" bandRow="1" bandCol="1">
                <a:tableStyleId>{72833802-FEF1-4C79-8D5D-14CF1EAF98D9}</a:tableStyleId>
              </a:tblPr>
              <a:tblGrid>
                <a:gridCol w="450092">
                  <a:extLst>
                    <a:ext uri="{9D8B030D-6E8A-4147-A177-3AD203B41FA5}">
                      <a16:colId xmlns:a16="http://schemas.microsoft.com/office/drawing/2014/main" val="20000"/>
                    </a:ext>
                  </a:extLst>
                </a:gridCol>
                <a:gridCol w="1539130">
                  <a:extLst>
                    <a:ext uri="{9D8B030D-6E8A-4147-A177-3AD203B41FA5}">
                      <a16:colId xmlns:a16="http://schemas.microsoft.com/office/drawing/2014/main" val="20001"/>
                    </a:ext>
                  </a:extLst>
                </a:gridCol>
                <a:gridCol w="1122947">
                  <a:extLst>
                    <a:ext uri="{9D8B030D-6E8A-4147-A177-3AD203B41FA5}">
                      <a16:colId xmlns:a16="http://schemas.microsoft.com/office/drawing/2014/main" val="20002"/>
                    </a:ext>
                  </a:extLst>
                </a:gridCol>
                <a:gridCol w="866274">
                  <a:extLst>
                    <a:ext uri="{9D8B030D-6E8A-4147-A177-3AD203B41FA5}">
                      <a16:colId xmlns:a16="http://schemas.microsoft.com/office/drawing/2014/main" val="20003"/>
                    </a:ext>
                  </a:extLst>
                </a:gridCol>
                <a:gridCol w="1187115">
                  <a:extLst>
                    <a:ext uri="{9D8B030D-6E8A-4147-A177-3AD203B41FA5}">
                      <a16:colId xmlns:a16="http://schemas.microsoft.com/office/drawing/2014/main" val="20004"/>
                    </a:ext>
                  </a:extLst>
                </a:gridCol>
                <a:gridCol w="657727">
                  <a:extLst>
                    <a:ext uri="{9D8B030D-6E8A-4147-A177-3AD203B41FA5}">
                      <a16:colId xmlns:a16="http://schemas.microsoft.com/office/drawing/2014/main" val="20005"/>
                    </a:ext>
                  </a:extLst>
                </a:gridCol>
                <a:gridCol w="850231">
                  <a:extLst>
                    <a:ext uri="{9D8B030D-6E8A-4147-A177-3AD203B41FA5}">
                      <a16:colId xmlns:a16="http://schemas.microsoft.com/office/drawing/2014/main" val="20006"/>
                    </a:ext>
                  </a:extLst>
                </a:gridCol>
                <a:gridCol w="1155032">
                  <a:extLst>
                    <a:ext uri="{9D8B030D-6E8A-4147-A177-3AD203B41FA5}">
                      <a16:colId xmlns:a16="http://schemas.microsoft.com/office/drawing/2014/main" val="20007"/>
                    </a:ext>
                  </a:extLst>
                </a:gridCol>
                <a:gridCol w="1235242">
                  <a:extLst>
                    <a:ext uri="{9D8B030D-6E8A-4147-A177-3AD203B41FA5}">
                      <a16:colId xmlns:a16="http://schemas.microsoft.com/office/drawing/2014/main" val="20008"/>
                    </a:ext>
                  </a:extLst>
                </a:gridCol>
                <a:gridCol w="960346">
                  <a:extLst>
                    <a:ext uri="{9D8B030D-6E8A-4147-A177-3AD203B41FA5}">
                      <a16:colId xmlns:a16="http://schemas.microsoft.com/office/drawing/2014/main" val="20009"/>
                    </a:ext>
                  </a:extLst>
                </a:gridCol>
              </a:tblGrid>
              <a:tr h="400773">
                <a:tc rowSpan="2">
                  <a:txBody>
                    <a:bodyPr/>
                    <a:lstStyle/>
                    <a:p>
                      <a:pPr algn="ctr">
                        <a:lnSpc>
                          <a:spcPct val="107000"/>
                        </a:lnSpc>
                        <a:spcAft>
                          <a:spcPts val="0"/>
                        </a:spcAft>
                      </a:pPr>
                      <a:r>
                        <a:rPr lang="ro-RO" sz="1600" b="1" kern="100" dirty="0" smtClean="0">
                          <a:solidFill>
                            <a:schemeClr val="tx1"/>
                          </a:solidFill>
                          <a:effectLst/>
                          <a:latin typeface="Arial" panose="020B0604020202020204" pitchFamily="34" charset="0"/>
                          <a:cs typeface="Arial" panose="020B0604020202020204" pitchFamily="34" charset="0"/>
                        </a:rPr>
                        <a:t>Crt.</a:t>
                      </a:r>
                    </a:p>
                    <a:p>
                      <a:pPr algn="ctr">
                        <a:lnSpc>
                          <a:spcPct val="107000"/>
                        </a:lnSpc>
                        <a:spcAft>
                          <a:spcPts val="0"/>
                        </a:spcAft>
                      </a:pPr>
                      <a:r>
                        <a:rPr lang="ro-RO" sz="1600" b="1" kern="100" dirty="0" smtClean="0">
                          <a:solidFill>
                            <a:schemeClr val="tx1"/>
                          </a:solidFill>
                          <a:effectLst/>
                          <a:latin typeface="Arial" panose="020B0604020202020204" pitchFamily="34" charset="0"/>
                          <a:cs typeface="Arial" panose="020B0604020202020204" pitchFamily="34" charset="0"/>
                        </a:rPr>
                        <a:t>No </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rowSpan="2">
                  <a:txBody>
                    <a:bodyPr/>
                    <a:lstStyle/>
                    <a:p>
                      <a:pPr algn="ctr">
                        <a:lnSpc>
                          <a:spcPct val="107000"/>
                        </a:lnSpc>
                        <a:spcAft>
                          <a:spcPts val="0"/>
                        </a:spcAft>
                      </a:pPr>
                      <a:r>
                        <a:rPr lang="ro-RO" sz="1600" b="1" kern="100" dirty="0" smtClean="0">
                          <a:solidFill>
                            <a:schemeClr val="tx1"/>
                          </a:solidFill>
                          <a:effectLst/>
                          <a:latin typeface="Arial" panose="020B0604020202020204" pitchFamily="34" charset="0"/>
                          <a:cs typeface="Arial" panose="020B0604020202020204" pitchFamily="34" charset="0"/>
                        </a:rPr>
                        <a:t>Genotype/ </a:t>
                      </a:r>
                      <a:br>
                        <a:rPr lang="ro-RO" sz="1600" b="1" kern="100" dirty="0" smtClean="0">
                          <a:solidFill>
                            <a:schemeClr val="tx1"/>
                          </a:solidFill>
                          <a:effectLst/>
                          <a:latin typeface="Arial" panose="020B0604020202020204" pitchFamily="34" charset="0"/>
                          <a:cs typeface="Arial" panose="020B0604020202020204" pitchFamily="34" charset="0"/>
                        </a:rPr>
                      </a:br>
                      <a:r>
                        <a:rPr lang="ro-RO" sz="1600" b="1" kern="100" dirty="0" smtClean="0">
                          <a:solidFill>
                            <a:schemeClr val="tx1"/>
                          </a:solidFill>
                          <a:effectLst/>
                          <a:latin typeface="Arial" panose="020B0604020202020204" pitchFamily="34" charset="0"/>
                          <a:cs typeface="Arial" panose="020B0604020202020204" pitchFamily="34" charset="0"/>
                        </a:rPr>
                        <a:t>root </a:t>
                      </a:r>
                      <a:r>
                        <a:rPr lang="ro-RO" sz="1600" b="1" kern="100" dirty="0">
                          <a:solidFill>
                            <a:schemeClr val="tx1"/>
                          </a:solidFill>
                          <a:effectLst/>
                          <a:latin typeface="Arial" panose="020B0604020202020204" pitchFamily="34" charset="0"/>
                          <a:cs typeface="Arial" panose="020B0604020202020204" pitchFamily="34" charset="0"/>
                        </a:rPr>
                        <a:t>stock</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gridSpan="3">
                  <a:txBody>
                    <a:bodyPr/>
                    <a:lstStyle/>
                    <a:p>
                      <a:pPr algn="ctr">
                        <a:lnSpc>
                          <a:spcPct val="107000"/>
                        </a:lnSpc>
                        <a:spcAft>
                          <a:spcPts val="0"/>
                        </a:spcAft>
                      </a:pPr>
                      <a:r>
                        <a:rPr lang="ro-RO" sz="1600" b="1" kern="100" dirty="0" smtClean="0">
                          <a:solidFill>
                            <a:schemeClr val="tx1"/>
                          </a:solidFill>
                          <a:effectLst/>
                          <a:latin typeface="Arial" panose="020B0604020202020204" pitchFamily="34" charset="0"/>
                          <a:cs typeface="Arial" panose="020B0604020202020204" pitchFamily="34" charset="0"/>
                        </a:rPr>
                        <a:t>Tree dimensions (cm</a:t>
                      </a:r>
                      <a:r>
                        <a:rPr lang="ro-RO" sz="1600" b="1" kern="100"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hMerge="1">
                  <a:txBody>
                    <a:bodyPr/>
                    <a:lstStyle/>
                    <a:p>
                      <a:endParaRPr lang="en-US"/>
                    </a:p>
                  </a:txBody>
                  <a:tcPr/>
                </a:tc>
                <a:tc hMerge="1">
                  <a:txBody>
                    <a:bodyPr/>
                    <a:lstStyle/>
                    <a:p>
                      <a:endParaRPr lang="en-US"/>
                    </a:p>
                  </a:txBody>
                  <a:tcPr/>
                </a:tc>
                <a:tc gridSpan="5">
                  <a:txBody>
                    <a:bodyPr/>
                    <a:lstStyle/>
                    <a:p>
                      <a:pPr marL="60960" algn="ctr">
                        <a:lnSpc>
                          <a:spcPct val="107000"/>
                        </a:lnSpc>
                        <a:spcAft>
                          <a:spcPts val="0"/>
                        </a:spcAft>
                      </a:pPr>
                      <a:r>
                        <a:rPr lang="ro-RO" sz="1600" b="1" kern="100" dirty="0" smtClean="0">
                          <a:solidFill>
                            <a:schemeClr val="tx1"/>
                          </a:solidFill>
                          <a:effectLst/>
                          <a:latin typeface="Arial" panose="020B0604020202020204" pitchFamily="34" charset="0"/>
                          <a:cs typeface="Arial" panose="020B0604020202020204" pitchFamily="34" charset="0"/>
                        </a:rPr>
                        <a:t>Crown volume (mc</a:t>
                      </a:r>
                      <a:r>
                        <a:rPr lang="ro-RO" sz="1600" b="1" kern="100"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98475">
                <a:tc vMerge="1">
                  <a:txBody>
                    <a:bodyPr/>
                    <a:lstStyle/>
                    <a:p>
                      <a:endParaRPr lang="en-US"/>
                    </a:p>
                  </a:txBody>
                  <a:tcPr/>
                </a:tc>
                <a:tc vMerge="1">
                  <a:txBody>
                    <a:bodyPr/>
                    <a:lstStyle/>
                    <a:p>
                      <a:endParaRPr lang="en-US"/>
                    </a:p>
                  </a:txBody>
                  <a:tcPr/>
                </a:tc>
                <a:tc>
                  <a:txBody>
                    <a:bodyPr/>
                    <a:lstStyle/>
                    <a:p>
                      <a:pPr marL="26035" algn="ctr">
                        <a:lnSpc>
                          <a:spcPct val="107000"/>
                        </a:lnSpc>
                        <a:spcAft>
                          <a:spcPts val="0"/>
                        </a:spcAft>
                      </a:pPr>
                      <a:r>
                        <a:rPr lang="ro-RO" sz="1600" b="1" kern="100" dirty="0" smtClean="0">
                          <a:solidFill>
                            <a:schemeClr val="tx1"/>
                          </a:solidFill>
                          <a:effectLst/>
                          <a:latin typeface="Arial" panose="020B0604020202020204" pitchFamily="34" charset="0"/>
                          <a:cs typeface="Arial" panose="020B0604020202020204" pitchFamily="34" charset="0"/>
                        </a:rPr>
                        <a:t>Diameter </a:t>
                      </a:r>
                      <a:endParaRPr lang="en-US" sz="1600" b="1" dirty="0">
                        <a:solidFill>
                          <a:schemeClr val="tx1"/>
                        </a:solidFill>
                        <a:effectLst/>
                        <a:latin typeface="Arial" panose="020B0604020202020204" pitchFamily="34" charset="0"/>
                        <a:cs typeface="Arial" panose="020B0604020202020204" pitchFamily="34" charset="0"/>
                      </a:endParaRPr>
                    </a:p>
                    <a:p>
                      <a:pPr marR="32385" algn="ctr">
                        <a:lnSpc>
                          <a:spcPct val="107000"/>
                        </a:lnSpc>
                        <a:spcAft>
                          <a:spcPts val="0"/>
                        </a:spcAft>
                      </a:pPr>
                      <a:r>
                        <a:rPr lang="ro-RO" sz="1600" b="1" kern="100" dirty="0" smtClean="0">
                          <a:solidFill>
                            <a:schemeClr val="tx1"/>
                          </a:solidFill>
                          <a:effectLst/>
                          <a:latin typeface="Arial" panose="020B0604020202020204" pitchFamily="34" charset="0"/>
                          <a:cs typeface="Arial" panose="020B0604020202020204" pitchFamily="34" charset="0"/>
                        </a:rPr>
                        <a:t>Year 6 </a:t>
                      </a:r>
                      <a:endParaRPr lang="en-US" sz="1600" b="1" dirty="0">
                        <a:solidFill>
                          <a:schemeClr val="tx1"/>
                        </a:solidFill>
                        <a:effectLst/>
                        <a:latin typeface="Arial" panose="020B0604020202020204" pitchFamily="34" charset="0"/>
                        <a:cs typeface="Arial" panose="020B0604020202020204" pitchFamily="34" charset="0"/>
                      </a:endParaRPr>
                    </a:p>
                    <a:p>
                      <a:pPr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(mm) </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ctr">
                        <a:lnSpc>
                          <a:spcPct val="107000"/>
                        </a:lnSpc>
                        <a:spcAft>
                          <a:spcPts val="0"/>
                        </a:spcAft>
                      </a:pPr>
                      <a:r>
                        <a:rPr lang="ro-RO" sz="1600" b="1" kern="100" dirty="0" smtClean="0">
                          <a:solidFill>
                            <a:schemeClr val="tx1"/>
                          </a:solidFill>
                          <a:effectLst/>
                          <a:latin typeface="Arial" panose="020B0604020202020204" pitchFamily="34" charset="0"/>
                          <a:cs typeface="Arial" panose="020B0604020202020204" pitchFamily="34" charset="0"/>
                        </a:rPr>
                        <a:t>Height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marL="3175" indent="-3175" algn="ctr">
                        <a:lnSpc>
                          <a:spcPct val="107000"/>
                        </a:lnSpc>
                        <a:spcAft>
                          <a:spcPts val="0"/>
                        </a:spcAft>
                      </a:pPr>
                      <a:r>
                        <a:rPr lang="ro-RO" sz="1600" b="1" kern="100" dirty="0" smtClean="0">
                          <a:solidFill>
                            <a:schemeClr val="tx1"/>
                          </a:solidFill>
                          <a:effectLst/>
                          <a:latin typeface="Arial" panose="020B0604020202020204" pitchFamily="34" charset="0"/>
                          <a:cs typeface="Arial" panose="020B0604020202020204" pitchFamily="34" charset="0"/>
                        </a:rPr>
                        <a:t>Thickness of the fruit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ctr">
                        <a:lnSpc>
                          <a:spcPct val="107000"/>
                        </a:lnSpc>
                        <a:spcAft>
                          <a:spcPts val="0"/>
                        </a:spcAft>
                      </a:pPr>
                      <a:r>
                        <a:rPr lang="ro-RO" sz="1600" b="1" kern="100" dirty="0" smtClean="0">
                          <a:solidFill>
                            <a:schemeClr val="tx1"/>
                          </a:solidFill>
                          <a:effectLst/>
                          <a:latin typeface="Arial" panose="020B0604020202020204" pitchFamily="34" charset="0"/>
                          <a:cs typeface="Arial" panose="020B0604020202020204" pitchFamily="34" charset="0"/>
                        </a:rPr>
                        <a:t>per tree</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marR="29845" algn="ctr">
                        <a:lnSpc>
                          <a:spcPct val="107000"/>
                        </a:lnSpc>
                        <a:spcAft>
                          <a:spcPts val="0"/>
                        </a:spcAft>
                      </a:pPr>
                      <a:r>
                        <a:rPr lang="ro-RO" sz="1600" b="1" kern="100" dirty="0" smtClean="0">
                          <a:solidFill>
                            <a:schemeClr val="tx1"/>
                          </a:solidFill>
                          <a:effectLst/>
                          <a:latin typeface="Arial" panose="020B0604020202020204" pitchFamily="34" charset="0"/>
                          <a:cs typeface="Arial" panose="020B0604020202020204" pitchFamily="34" charset="0"/>
                        </a:rPr>
                        <a:t>per </a:t>
                      </a:r>
                      <a:br>
                        <a:rPr lang="ro-RO" sz="1600" b="1" kern="100" dirty="0" smtClean="0">
                          <a:solidFill>
                            <a:schemeClr val="tx1"/>
                          </a:solidFill>
                          <a:effectLst/>
                          <a:latin typeface="Arial" panose="020B0604020202020204" pitchFamily="34" charset="0"/>
                          <a:cs typeface="Arial" panose="020B0604020202020204" pitchFamily="34" charset="0"/>
                        </a:rPr>
                      </a:br>
                      <a:r>
                        <a:rPr lang="ro-RO" sz="1600" b="1" kern="100" dirty="0" smtClean="0">
                          <a:solidFill>
                            <a:schemeClr val="tx1"/>
                          </a:solidFill>
                          <a:effectLst/>
                          <a:latin typeface="Arial" panose="020B0604020202020204" pitchFamily="34" charset="0"/>
                          <a:cs typeface="Arial" panose="020B0604020202020204" pitchFamily="34" charset="0"/>
                        </a:rPr>
                        <a:t>ha</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ctr">
                        <a:lnSpc>
                          <a:spcPct val="98000"/>
                        </a:lnSpc>
                        <a:spcAft>
                          <a:spcPts val="10"/>
                        </a:spcAft>
                      </a:pPr>
                      <a:r>
                        <a:rPr lang="ro-RO" sz="1600" b="1" kern="100" dirty="0" smtClean="0">
                          <a:solidFill>
                            <a:schemeClr val="tx1"/>
                          </a:solidFill>
                          <a:effectLst/>
                          <a:latin typeface="Arial" panose="020B0604020202020204" pitchFamily="34" charset="0"/>
                          <a:cs typeface="Arial" panose="020B0604020202020204" pitchFamily="34" charset="0"/>
                        </a:rPr>
                        <a:t>Differences </a:t>
                      </a:r>
                      <a:r>
                        <a:rPr lang="ro-RO" sz="1600" b="1" kern="100" dirty="0">
                          <a:solidFill>
                            <a:schemeClr val="tx1"/>
                          </a:solidFill>
                          <a:effectLst/>
                          <a:latin typeface="Arial" panose="020B0604020202020204" pitchFamily="34" charset="0"/>
                          <a:cs typeface="Arial" panose="020B0604020202020204" pitchFamily="34" charset="0"/>
                        </a:rPr>
                        <a:t>± </a:t>
                      </a:r>
                      <a:r>
                        <a:rPr lang="ro-RO" sz="1600" b="1" kern="100" dirty="0" smtClean="0">
                          <a:solidFill>
                            <a:schemeClr val="tx1"/>
                          </a:solidFill>
                          <a:effectLst/>
                          <a:latin typeface="Arial" panose="020B0604020202020204" pitchFamily="34" charset="0"/>
                          <a:cs typeface="Arial" panose="020B0604020202020204" pitchFamily="34" charset="0"/>
                        </a:rPr>
                        <a:t>from </a:t>
                      </a:r>
                      <a:r>
                        <a:rPr lang="ro-RO" sz="1600" b="1" kern="100" dirty="0">
                          <a:solidFill>
                            <a:schemeClr val="tx1"/>
                          </a:solidFill>
                          <a:effectLst/>
                          <a:latin typeface="Arial" panose="020B0604020202020204" pitchFamily="34" charset="0"/>
                          <a:cs typeface="Arial" panose="020B0604020202020204" pitchFamily="34" charset="0"/>
                        </a:rPr>
                        <a:t>Mt</a:t>
                      </a:r>
                      <a:endParaRPr lang="en-US" sz="1600" b="1" dirty="0">
                        <a:solidFill>
                          <a:schemeClr val="tx1"/>
                        </a:solidFill>
                        <a:effectLst/>
                        <a:latin typeface="Arial" panose="020B0604020202020204" pitchFamily="34" charset="0"/>
                        <a:cs typeface="Arial" panose="020B0604020202020204" pitchFamily="34" charset="0"/>
                      </a:endParaRPr>
                    </a:p>
                    <a:p>
                      <a:pPr algn="ctr">
                        <a:lnSpc>
                          <a:spcPct val="107000"/>
                        </a:lnSpc>
                        <a:spcAft>
                          <a:spcPts val="0"/>
                        </a:spcAft>
                      </a:pPr>
                      <a:r>
                        <a:rPr lang="ro-RO" sz="1600" b="1" kern="100" dirty="0" smtClean="0">
                          <a:solidFill>
                            <a:schemeClr val="tx1"/>
                          </a:solidFill>
                          <a:effectLst/>
                          <a:latin typeface="Arial" panose="020B0604020202020204" pitchFamily="34" charset="0"/>
                          <a:cs typeface="Arial" panose="020B0604020202020204" pitchFamily="34" charset="0"/>
                        </a:rPr>
                        <a:t>(</a:t>
                      </a:r>
                      <a:r>
                        <a:rPr lang="ro-RO" sz="1600" b="1" kern="100" baseline="0" dirty="0" smtClean="0">
                          <a:solidFill>
                            <a:schemeClr val="tx1"/>
                          </a:solidFill>
                          <a:effectLst/>
                          <a:latin typeface="Arial" panose="020B0604020202020204" pitchFamily="34" charset="0"/>
                          <a:cs typeface="Arial" panose="020B0604020202020204" pitchFamily="34" charset="0"/>
                        </a:rPr>
                        <a:t>per </a:t>
                      </a:r>
                      <a:r>
                        <a:rPr lang="ro-RO" sz="1600" b="1" kern="100" dirty="0" smtClean="0">
                          <a:solidFill>
                            <a:schemeClr val="tx1"/>
                          </a:solidFill>
                          <a:effectLst/>
                          <a:latin typeface="Arial" panose="020B0604020202020204" pitchFamily="34" charset="0"/>
                          <a:cs typeface="Arial" panose="020B0604020202020204" pitchFamily="34" charset="0"/>
                        </a:rPr>
                        <a:t>tree)</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ctr">
                        <a:lnSpc>
                          <a:spcPct val="98000"/>
                        </a:lnSpc>
                        <a:spcAft>
                          <a:spcPts val="10"/>
                        </a:spcAft>
                      </a:pPr>
                      <a:r>
                        <a:rPr lang="ro-RO" sz="1600" b="1" kern="100" dirty="0" smtClean="0">
                          <a:solidFill>
                            <a:schemeClr val="tx1"/>
                          </a:solidFill>
                          <a:effectLst/>
                          <a:latin typeface="Arial" panose="020B0604020202020204" pitchFamily="34" charset="0"/>
                          <a:cs typeface="Arial" panose="020B0604020202020204" pitchFamily="34" charset="0"/>
                        </a:rPr>
                        <a:t>Differences ± from Mt</a:t>
                      </a:r>
                      <a:endParaRPr lang="en-US" sz="1600" b="1" dirty="0" smtClean="0">
                        <a:solidFill>
                          <a:schemeClr val="tx1"/>
                        </a:solidFill>
                        <a:effectLst/>
                        <a:latin typeface="Arial" panose="020B0604020202020204" pitchFamily="34" charset="0"/>
                        <a:cs typeface="Arial" panose="020B0604020202020204" pitchFamily="34" charset="0"/>
                      </a:endParaRPr>
                    </a:p>
                    <a:p>
                      <a:pPr marR="31750" algn="ctr">
                        <a:lnSpc>
                          <a:spcPct val="107000"/>
                        </a:lnSpc>
                        <a:spcAft>
                          <a:spcPts val="0"/>
                        </a:spcAft>
                      </a:pPr>
                      <a:r>
                        <a:rPr lang="ro-RO" sz="1600" b="1" kern="100" baseline="0" dirty="0" smtClean="0">
                          <a:solidFill>
                            <a:schemeClr val="tx1"/>
                          </a:solidFill>
                          <a:effectLst/>
                          <a:latin typeface="Arial" panose="020B0604020202020204" pitchFamily="34" charset="0"/>
                          <a:cs typeface="Arial" panose="020B0604020202020204" pitchFamily="34" charset="0"/>
                        </a:rPr>
                        <a:t> (per </a:t>
                      </a:r>
                      <a:r>
                        <a:rPr lang="ro-RO" sz="1600" b="1" kern="100" dirty="0" smtClean="0">
                          <a:solidFill>
                            <a:schemeClr val="tx1"/>
                          </a:solidFill>
                          <a:effectLst/>
                          <a:latin typeface="Arial" panose="020B0604020202020204" pitchFamily="34" charset="0"/>
                          <a:cs typeface="Arial" panose="020B0604020202020204" pitchFamily="34" charset="0"/>
                        </a:rPr>
                        <a:t>ha</a:t>
                      </a:r>
                      <a:r>
                        <a:rPr lang="ro-RO" sz="1600" b="1" kern="100"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marL="67310" algn="ctr">
                        <a:lnSpc>
                          <a:spcPct val="107000"/>
                        </a:lnSpc>
                        <a:spcAft>
                          <a:spcPts val="0"/>
                        </a:spcAft>
                      </a:pPr>
                      <a:r>
                        <a:rPr lang="ro-RO" sz="1600" b="1" kern="100" dirty="0" smtClean="0">
                          <a:solidFill>
                            <a:schemeClr val="tx1"/>
                          </a:solidFill>
                          <a:effectLst/>
                          <a:latin typeface="Arial" panose="020B0604020202020204" pitchFamily="34" charset="0"/>
                          <a:cs typeface="Arial" panose="020B0604020202020204" pitchFamily="34" charset="0"/>
                        </a:rPr>
                        <a:t>Semnifi- cation (/tree)</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10001"/>
                  </a:ext>
                </a:extLst>
              </a:tr>
              <a:tr h="170815">
                <a:tc>
                  <a:txBody>
                    <a:bodyPr/>
                    <a:lstStyle/>
                    <a:p>
                      <a:pPr marL="5778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31750"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'Cezar'/M9 </a:t>
                      </a:r>
                      <a:r>
                        <a:rPr lang="ro-RO" sz="1600" b="1" kern="100" dirty="0" smtClean="0">
                          <a:solidFill>
                            <a:schemeClr val="tx1"/>
                          </a:solidFill>
                          <a:effectLst/>
                          <a:latin typeface="Arial" panose="020B0604020202020204" pitchFamily="34" charset="0"/>
                          <a:cs typeface="Arial" panose="020B0604020202020204" pitchFamily="34" charset="0"/>
                        </a:rPr>
                        <a:t>(Mt</a:t>
                      </a:r>
                      <a:r>
                        <a:rPr lang="ro-RO" sz="1600" b="1" kern="100"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39,5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200</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65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70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2857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1.05</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7747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4200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429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0.00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65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020"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2"/>
                  </a:ext>
                </a:extLst>
              </a:tr>
              <a:tr h="168910">
                <a:tc>
                  <a:txBody>
                    <a:bodyPr/>
                    <a:lstStyle/>
                    <a:p>
                      <a:pPr marL="5778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2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9588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H 18/6 /M9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40,7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210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65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90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2857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1.44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7747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5760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02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+0.39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+3360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492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3"/>
                  </a:ext>
                </a:extLst>
              </a:tr>
              <a:tr h="170815">
                <a:tc>
                  <a:txBody>
                    <a:bodyPr/>
                    <a:lstStyle/>
                    <a:p>
                      <a:pPr marL="5778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3 </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8064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H 19/6 / M9</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37,1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200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65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70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2857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1.05</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77470"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4200</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429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0.00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+1400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619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ns</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4"/>
                  </a:ext>
                </a:extLst>
              </a:tr>
              <a:tr h="170815">
                <a:tc>
                  <a:txBody>
                    <a:bodyPr/>
                    <a:lstStyle/>
                    <a:p>
                      <a:pPr marL="5778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4 </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111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H 8/1 /M9</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49,0 </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200</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65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90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2857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1.35</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7747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5400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02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+0.30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+3000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492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5"/>
                  </a:ext>
                </a:extLst>
              </a:tr>
              <a:tr h="168910">
                <a:tc>
                  <a:txBody>
                    <a:bodyPr/>
                    <a:lstStyle/>
                    <a:p>
                      <a:pPr marL="5778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5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9588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H 4/17 /M9</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46,8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200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65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80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2857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1.20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77470"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4800</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02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+0.15</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+2200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492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6"/>
                  </a:ext>
                </a:extLst>
              </a:tr>
              <a:tr h="170815">
                <a:tc>
                  <a:txBody>
                    <a:bodyPr/>
                    <a:lstStyle/>
                    <a:p>
                      <a:pPr marL="5778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6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9588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H 1/28 /M9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50,0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210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65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85</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2857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1.30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7747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5200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02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+0.25</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+3000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492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7"/>
                  </a:ext>
                </a:extLst>
              </a:tr>
              <a:tr h="169545">
                <a:tc>
                  <a:txBody>
                    <a:bodyPr/>
                    <a:lstStyle/>
                    <a:p>
                      <a:pPr marL="5778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7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9588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H 4/44 /M9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51,9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200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65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90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2857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1.35</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7747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5400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02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+0.30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+3000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492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8"/>
                  </a:ext>
                </a:extLst>
              </a:tr>
              <a:tr h="170815">
                <a:tc>
                  <a:txBody>
                    <a:bodyPr/>
                    <a:lstStyle/>
                    <a:p>
                      <a:pPr marL="5778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8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111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H 2/3 /M9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39,5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170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65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70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2857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0.84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7747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3360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02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-0.21</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175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+560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65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00</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9"/>
                  </a:ext>
                </a:extLst>
              </a:tr>
              <a:tr h="170815">
                <a:tc>
                  <a:txBody>
                    <a:bodyPr/>
                    <a:lstStyle/>
                    <a:p>
                      <a:pPr marL="5778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9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9588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H 4/42 /M9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50,3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200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65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70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2857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1.05</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7747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4200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429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0.00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+1400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619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ns</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10"/>
                  </a:ext>
                </a:extLst>
              </a:tr>
              <a:tr h="168910">
                <a:tc>
                  <a:txBody>
                    <a:bodyPr/>
                    <a:lstStyle/>
                    <a:p>
                      <a:pPr marL="1968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10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9588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H 14/1 /M9</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50,0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200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65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80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2857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1.20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7747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4800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02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+0.15</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+2200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492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11"/>
                  </a:ext>
                </a:extLst>
              </a:tr>
              <a:tr h="170815">
                <a:tc>
                  <a:txBody>
                    <a:bodyPr/>
                    <a:lstStyle/>
                    <a:p>
                      <a:pPr marL="1968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11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9588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H 1/55 /M9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43,0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210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65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80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2857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1.28</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7747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5120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02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+0.23</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+2520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492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12"/>
                  </a:ext>
                </a:extLst>
              </a:tr>
              <a:tr h="170815">
                <a:tc>
                  <a:txBody>
                    <a:bodyPr/>
                    <a:lstStyle/>
                    <a:p>
                      <a:pPr marL="1968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12 </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H 8/6 / M9</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46,5 </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210</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65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80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28575"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1.28</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7747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5120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302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+0.23</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0480" algn="ctr">
                        <a:lnSpc>
                          <a:spcPct val="107000"/>
                        </a:lnSpc>
                        <a:spcAft>
                          <a:spcPts val="0"/>
                        </a:spcAft>
                      </a:pPr>
                      <a:r>
                        <a:rPr lang="ro-RO" sz="1600" b="1" kern="100">
                          <a:solidFill>
                            <a:schemeClr val="tx1"/>
                          </a:solidFill>
                          <a:effectLst/>
                          <a:latin typeface="Arial" panose="020B0604020202020204" pitchFamily="34" charset="0"/>
                          <a:cs typeface="Arial" panose="020B0604020202020204" pitchFamily="34" charset="0"/>
                        </a:rPr>
                        <a:t>+2520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R="34925" algn="ctr">
                        <a:lnSpc>
                          <a:spcPct val="107000"/>
                        </a:lnSpc>
                        <a:spcAft>
                          <a:spcPts val="0"/>
                        </a:spcAft>
                      </a:pPr>
                      <a:r>
                        <a:rPr lang="ro-RO" sz="1600" b="1" kern="100"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8100" marR="698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13"/>
                  </a:ext>
                </a:extLst>
              </a:tr>
            </a:tbl>
          </a:graphicData>
        </a:graphic>
      </p:graphicFrame>
      <p:sp>
        <p:nvSpPr>
          <p:cNvPr id="72" name="TextBox 71"/>
          <p:cNvSpPr txBox="1"/>
          <p:nvPr/>
        </p:nvSpPr>
        <p:spPr>
          <a:xfrm>
            <a:off x="18192750" y="13872340"/>
            <a:ext cx="10095051" cy="615553"/>
          </a:xfrm>
          <a:prstGeom prst="rect">
            <a:avLst/>
          </a:prstGeom>
          <a:noFill/>
        </p:spPr>
        <p:txBody>
          <a:bodyPr wrap="square" rtlCol="0">
            <a:spAutoFit/>
          </a:bodyPr>
          <a:lstStyle/>
          <a:p>
            <a:pPr algn="ctr"/>
            <a:r>
              <a:rPr lang="ro-RO" sz="1700" b="1" i="1" dirty="0" smtClean="0">
                <a:latin typeface="Arial" panose="020B0604020202020204" pitchFamily="34" charset="0"/>
                <a:cs typeface="Arial" panose="020B0604020202020204" pitchFamily="34" charset="0"/>
              </a:rPr>
              <a:t>Tab. 1. </a:t>
            </a:r>
            <a:r>
              <a:rPr lang="en-GB" sz="1700" b="1" i="1" dirty="0">
                <a:latin typeface="Arial" panose="020B0604020202020204" pitchFamily="34" charset="0"/>
                <a:cs typeface="Arial" panose="020B0604020202020204" pitchFamily="34" charset="0"/>
              </a:rPr>
              <a:t>Increase in trunk thickness, dimensions and volume of the crown of trees in year 6 from planting to the apple genotypes taken in the study</a:t>
            </a:r>
            <a:endParaRPr lang="ro-RO" sz="1700" b="1" i="1" dirty="0">
              <a:solidFill>
                <a:srgbClr val="FF0000"/>
              </a:solidFill>
              <a:latin typeface="Arial" panose="020B0604020202020204" pitchFamily="34" charset="0"/>
              <a:ea typeface="Arial" charset="0"/>
              <a:cs typeface="Arial" panose="020B0604020202020204" pitchFamily="34" charset="0"/>
            </a:endParaRPr>
          </a:p>
        </p:txBody>
      </p:sp>
      <p:sp>
        <p:nvSpPr>
          <p:cNvPr id="73" name="TextBox 72"/>
          <p:cNvSpPr txBox="1"/>
          <p:nvPr/>
        </p:nvSpPr>
        <p:spPr>
          <a:xfrm>
            <a:off x="18192750" y="19223105"/>
            <a:ext cx="9880600" cy="338554"/>
          </a:xfrm>
          <a:prstGeom prst="rect">
            <a:avLst/>
          </a:prstGeom>
          <a:noFill/>
        </p:spPr>
        <p:txBody>
          <a:bodyPr wrap="square" rtlCol="0">
            <a:spAutoFit/>
          </a:bodyPr>
          <a:lstStyle/>
          <a:p>
            <a:r>
              <a:rPr lang="ro-RO" sz="1600" b="1" i="1" dirty="0">
                <a:latin typeface="Arial" panose="020B0604020202020204" pitchFamily="34" charset="0"/>
                <a:cs typeface="Arial" panose="020B0604020202020204" pitchFamily="34" charset="0"/>
              </a:rPr>
              <a:t>DL 5%= 0,1088 mc ; DL 1%= 0,1535mc; DL 0,1%=0,2193mc. </a:t>
            </a:r>
            <a:endParaRPr lang="en-US" sz="1600" b="1" dirty="0">
              <a:latin typeface="Arial" panose="020B0604020202020204" pitchFamily="34" charset="0"/>
              <a:cs typeface="Arial" panose="020B0604020202020204" pitchFamily="34" charset="0"/>
            </a:endParaRPr>
          </a:p>
        </p:txBody>
      </p:sp>
      <p:sp>
        <p:nvSpPr>
          <p:cNvPr id="74" name="TextBox 73"/>
          <p:cNvSpPr txBox="1"/>
          <p:nvPr/>
        </p:nvSpPr>
        <p:spPr>
          <a:xfrm>
            <a:off x="538163" y="19650110"/>
            <a:ext cx="27724100" cy="4013919"/>
          </a:xfrm>
          <a:prstGeom prst="rect">
            <a:avLst/>
          </a:prstGeom>
          <a:noFill/>
        </p:spPr>
        <p:txBody>
          <a:bodyPr wrap="square" rtlCol="0">
            <a:spAutoFit/>
          </a:bodyPr>
          <a:lstStyle/>
          <a:p>
            <a:pPr indent="457200" algn="just"/>
            <a:r>
              <a:rPr lang="en-GB" sz="1800" b="1" dirty="0" smtClean="0">
                <a:latin typeface="Arial" panose="020B0604020202020204" pitchFamily="34" charset="0"/>
                <a:cs typeface="Arial" panose="020B0604020202020204" pitchFamily="34" charset="0"/>
              </a:rPr>
              <a:t>Most </a:t>
            </a:r>
            <a:r>
              <a:rPr lang="en-GB" sz="1800" b="1" dirty="0">
                <a:latin typeface="Arial" panose="020B0604020202020204" pitchFamily="34" charset="0"/>
                <a:cs typeface="Arial" panose="020B0604020202020204" pitchFamily="34" charset="0"/>
              </a:rPr>
              <a:t>apple genotypes record crown volume values per unit area between 4,800 and 5,400 cubic meters/ha, compared to the 'Cezar' apple variety, with 4200 cubic meters/ha.                                                                                                              </a:t>
            </a:r>
            <a:endParaRPr lang="en-US" sz="1800" b="1" dirty="0">
              <a:latin typeface="Arial" panose="020B0604020202020204" pitchFamily="34" charset="0"/>
              <a:cs typeface="Arial" panose="020B0604020202020204" pitchFamily="34" charset="0"/>
            </a:endParaRPr>
          </a:p>
          <a:p>
            <a:pPr indent="457200" algn="just"/>
            <a:r>
              <a:rPr lang="en-GB" sz="1800" b="1" dirty="0">
                <a:latin typeface="Arial" panose="020B0604020202020204" pitchFamily="34" charset="0"/>
                <a:cs typeface="Arial" panose="020B0604020202020204" pitchFamily="34" charset="0"/>
              </a:rPr>
              <a:t>The data recorded on the vegetative growth of the trees in the apple genotypes of the competition </a:t>
            </a:r>
            <a:r>
              <a:rPr lang="en-GB" sz="1800" b="1" dirty="0" err="1">
                <a:latin typeface="Arial" panose="020B0604020202020204" pitchFamily="34" charset="0"/>
                <a:cs typeface="Arial" panose="020B0604020202020204" pitchFamily="34" charset="0"/>
              </a:rPr>
              <a:t>microculture</a:t>
            </a:r>
            <a:r>
              <a:rPr lang="en-GB" sz="1800" b="1" dirty="0">
                <a:latin typeface="Arial" panose="020B0604020202020204" pitchFamily="34" charset="0"/>
                <a:cs typeface="Arial" panose="020B0604020202020204" pitchFamily="34" charset="0"/>
              </a:rPr>
              <a:t>, established in 2019, are essential for the identification and selection of superior characteristics, compared to the apple varieties existing in the crop, including the apple variety 'Cezar</a:t>
            </a:r>
            <a:r>
              <a:rPr lang="en-GB" sz="1800" b="1" dirty="0" smtClean="0">
                <a:latin typeface="Arial" panose="020B0604020202020204" pitchFamily="34" charset="0"/>
                <a:cs typeface="Arial" panose="020B0604020202020204" pitchFamily="34" charset="0"/>
              </a:rPr>
              <a:t>'.</a:t>
            </a:r>
            <a:endParaRPr lang="en-US" sz="1800" b="1" dirty="0">
              <a:latin typeface="Arial" panose="020B0604020202020204" pitchFamily="34" charset="0"/>
              <a:cs typeface="Arial" panose="020B0604020202020204" pitchFamily="34" charset="0"/>
            </a:endParaRPr>
          </a:p>
          <a:p>
            <a:pPr indent="457200" algn="just">
              <a:spcBef>
                <a:spcPts val="1000"/>
              </a:spcBef>
              <a:spcAft>
                <a:spcPts val="300"/>
              </a:spcAft>
            </a:pPr>
            <a:r>
              <a:rPr lang="en-GB" sz="1800" b="1" dirty="0" smtClean="0">
                <a:solidFill>
                  <a:srgbClr val="800000"/>
                </a:solidFill>
                <a:latin typeface="Arial" panose="020B0604020202020204" pitchFamily="34" charset="0"/>
                <a:cs typeface="Arial" panose="020B0604020202020204" pitchFamily="34" charset="0"/>
              </a:rPr>
              <a:t>THE LIMITS OF THE DEVELOPMENT OF THE </a:t>
            </a:r>
            <a:r>
              <a:rPr lang="en-GB" sz="1800" b="1" dirty="0" err="1" smtClean="0">
                <a:solidFill>
                  <a:srgbClr val="800000"/>
                </a:solidFill>
                <a:latin typeface="Arial" panose="020B0604020202020204" pitchFamily="34" charset="0"/>
                <a:cs typeface="Arial" panose="020B0604020202020204" pitchFamily="34" charset="0"/>
              </a:rPr>
              <a:t>PHENOLOGICAL</a:t>
            </a:r>
            <a:r>
              <a:rPr lang="en-GB" sz="1800" b="1" dirty="0" smtClean="0">
                <a:solidFill>
                  <a:srgbClr val="800000"/>
                </a:solidFill>
                <a:latin typeface="Arial" panose="020B0604020202020204" pitchFamily="34" charset="0"/>
                <a:cs typeface="Arial" panose="020B0604020202020204" pitchFamily="34" charset="0"/>
              </a:rPr>
              <a:t> PHASES</a:t>
            </a:r>
            <a:endParaRPr lang="ro-RO" sz="1800" b="1" dirty="0" smtClean="0">
              <a:solidFill>
                <a:srgbClr val="800000"/>
              </a:solidFill>
              <a:latin typeface="Arial" panose="020B0604020202020204" pitchFamily="34" charset="0"/>
              <a:cs typeface="Arial" panose="020B0604020202020204" pitchFamily="34" charset="0"/>
            </a:endParaRPr>
          </a:p>
          <a:p>
            <a:pPr indent="457200" algn="just"/>
            <a:r>
              <a:rPr lang="en-US" sz="1800" b="1" dirty="0">
                <a:latin typeface="Arial" panose="020B0604020202020204" pitchFamily="34" charset="0"/>
                <a:cs typeface="Arial" panose="020B0604020202020204" pitchFamily="34" charset="0"/>
              </a:rPr>
              <a:t>In the years 2022 – 2023, the onset of flowering was recorded starting from the last decade of April, with a difference of 2-3 days earlier in 2023, with a flowering duration of 11-14 days in the two years of </a:t>
            </a:r>
            <a:r>
              <a:rPr lang="en-US" sz="1800" b="1" dirty="0" smtClean="0">
                <a:latin typeface="Arial" panose="020B0604020202020204" pitchFamily="34" charset="0"/>
                <a:cs typeface="Arial" panose="020B0604020202020204" pitchFamily="34" charset="0"/>
              </a:rPr>
              <a:t>study</a:t>
            </a:r>
            <a:r>
              <a:rPr lang="ro-RO" sz="1800" b="1" dirty="0" smtClean="0">
                <a:latin typeface="Arial" panose="020B0604020202020204" pitchFamily="34" charset="0"/>
                <a:cs typeface="Arial" panose="020B0604020202020204" pitchFamily="34" charset="0"/>
              </a:rPr>
              <a:t>.</a:t>
            </a:r>
          </a:p>
          <a:p>
            <a:pPr indent="457200" algn="just"/>
            <a:r>
              <a:rPr lang="en-US" sz="1800" b="1" dirty="0">
                <a:latin typeface="Arial" panose="020B0604020202020204" pitchFamily="34" charset="0"/>
                <a:cs typeface="Arial" panose="020B0604020202020204" pitchFamily="34" charset="0"/>
              </a:rPr>
              <a:t>In 2024, with an earlier spring, the flowering </a:t>
            </a:r>
            <a:r>
              <a:rPr lang="en-US" sz="1800" b="1" dirty="0" err="1">
                <a:latin typeface="Arial" panose="020B0604020202020204" pitchFamily="34" charset="0"/>
                <a:cs typeface="Arial" panose="020B0604020202020204" pitchFamily="34" charset="0"/>
              </a:rPr>
              <a:t>phenophases</a:t>
            </a:r>
            <a:r>
              <a:rPr lang="en-US" sz="1800" b="1" dirty="0">
                <a:latin typeface="Arial" panose="020B0604020202020204" pitchFamily="34" charset="0"/>
                <a:cs typeface="Arial" panose="020B0604020202020204" pitchFamily="34" charset="0"/>
              </a:rPr>
              <a:t> were triggered 14 – 16 days earlier than in 2022 and 2023, the advance raises important questions about the behavior of apple genotypes to climate change. In the evolution of flowering, differences appear with that of the years 2022 – 2023, with a flowering duration of 8 – 11 days and a less abundant flowering, recorded with grades of 3 – 4 and only one genotype was scored with 5</a:t>
            </a:r>
            <a:r>
              <a:rPr lang="en-US" sz="1800" b="1" dirty="0" smtClean="0">
                <a:latin typeface="Arial" panose="020B0604020202020204" pitchFamily="34" charset="0"/>
                <a:cs typeface="Arial" panose="020B0604020202020204" pitchFamily="34" charset="0"/>
              </a:rPr>
              <a:t>.</a:t>
            </a:r>
            <a:endParaRPr lang="ro-RO" sz="1800" b="1" dirty="0" smtClean="0">
              <a:latin typeface="Arial" panose="020B0604020202020204" pitchFamily="34" charset="0"/>
              <a:cs typeface="Arial" panose="020B0604020202020204" pitchFamily="34" charset="0"/>
            </a:endParaRPr>
          </a:p>
          <a:p>
            <a:pPr indent="457200" algn="just"/>
            <a:r>
              <a:rPr lang="en-US" sz="1800" b="1" dirty="0">
                <a:latin typeface="Arial" panose="020B0604020202020204" pitchFamily="34" charset="0"/>
                <a:cs typeface="Arial" panose="020B0604020202020204" pitchFamily="34" charset="0"/>
              </a:rPr>
              <a:t>During the 3 years of study, it was found that the apple genotypes in the competition </a:t>
            </a:r>
            <a:r>
              <a:rPr lang="en-US" sz="1800" b="1" dirty="0" err="1">
                <a:latin typeface="Arial" panose="020B0604020202020204" pitchFamily="34" charset="0"/>
                <a:cs typeface="Arial" panose="020B0604020202020204" pitchFamily="34" charset="0"/>
              </a:rPr>
              <a:t>microculture</a:t>
            </a:r>
            <a:r>
              <a:rPr lang="en-US" sz="1800" b="1" dirty="0">
                <a:latin typeface="Arial" panose="020B0604020202020204" pitchFamily="34" charset="0"/>
                <a:cs typeface="Arial" panose="020B0604020202020204" pitchFamily="34" charset="0"/>
              </a:rPr>
              <a:t> overlapped completely or partially during flowering, allowing their mutual pollination</a:t>
            </a:r>
            <a:r>
              <a:rPr lang="en-US" sz="1800" b="1" dirty="0" smtClean="0">
                <a:latin typeface="Arial" panose="020B0604020202020204" pitchFamily="34" charset="0"/>
                <a:cs typeface="Arial" panose="020B0604020202020204" pitchFamily="34" charset="0"/>
              </a:rPr>
              <a:t>.</a:t>
            </a:r>
            <a:endParaRPr lang="ro-RO" sz="1800" b="1" dirty="0" smtClean="0">
              <a:latin typeface="Arial" panose="020B0604020202020204" pitchFamily="34" charset="0"/>
              <a:cs typeface="Arial" panose="020B0604020202020204" pitchFamily="34" charset="0"/>
            </a:endParaRPr>
          </a:p>
          <a:p>
            <a:pPr indent="457200" algn="just">
              <a:spcBef>
                <a:spcPts val="900"/>
              </a:spcBef>
              <a:spcAft>
                <a:spcPts val="300"/>
              </a:spcAft>
            </a:pPr>
            <a:r>
              <a:rPr lang="en-GB" sz="1800" b="1" dirty="0">
                <a:solidFill>
                  <a:srgbClr val="800000"/>
                </a:solidFill>
                <a:latin typeface="Arial" panose="020B0604020202020204" pitchFamily="34" charset="0"/>
                <a:cs typeface="Arial" panose="020B0604020202020204" pitchFamily="34" charset="0"/>
              </a:rPr>
              <a:t>THE RIPENING TIME AND THE DURATION OF FRUIT STORAGE</a:t>
            </a:r>
            <a:endParaRPr lang="en-US" sz="1800" b="1" dirty="0">
              <a:solidFill>
                <a:srgbClr val="800000"/>
              </a:solidFill>
              <a:latin typeface="Arial" panose="020B0604020202020204" pitchFamily="34" charset="0"/>
              <a:cs typeface="Arial" panose="020B0604020202020204" pitchFamily="34" charset="0"/>
            </a:endParaRPr>
          </a:p>
          <a:p>
            <a:pPr indent="457200" algn="just"/>
            <a:r>
              <a:rPr lang="en-GB" sz="1800" b="1" dirty="0">
                <a:latin typeface="Arial" panose="020B0604020202020204" pitchFamily="34" charset="0"/>
                <a:cs typeface="Arial" panose="020B0604020202020204" pitchFamily="34" charset="0"/>
              </a:rPr>
              <a:t>The </a:t>
            </a:r>
            <a:r>
              <a:rPr lang="en-GB" sz="1800" b="1" dirty="0" err="1">
                <a:latin typeface="Arial" panose="020B0604020202020204" pitchFamily="34" charset="0"/>
                <a:cs typeface="Arial" panose="020B0604020202020204" pitchFamily="34" charset="0"/>
              </a:rPr>
              <a:t>phenophase</a:t>
            </a:r>
            <a:r>
              <a:rPr lang="en-GB" sz="1800" b="1" dirty="0">
                <a:latin typeface="Arial" panose="020B0604020202020204" pitchFamily="34" charset="0"/>
                <a:cs typeface="Arial" panose="020B0604020202020204" pitchFamily="34" charset="0"/>
              </a:rPr>
              <a:t> of fruit ripening is recorded correspondingly sooner or later with a number of days with insignificant differences between the 3 years of study. Regardless of the gap recorded from one year to another in the development of the </a:t>
            </a:r>
            <a:r>
              <a:rPr lang="en-GB" sz="1800" b="1" dirty="0" err="1">
                <a:latin typeface="Arial" panose="020B0604020202020204" pitchFamily="34" charset="0"/>
                <a:cs typeface="Arial" panose="020B0604020202020204" pitchFamily="34" charset="0"/>
              </a:rPr>
              <a:t>phenophases</a:t>
            </a:r>
            <a:r>
              <a:rPr lang="en-GB" sz="1800" b="1" dirty="0">
                <a:latin typeface="Arial" panose="020B0604020202020204" pitchFamily="34" charset="0"/>
                <a:cs typeface="Arial" panose="020B0604020202020204" pitchFamily="34" charset="0"/>
              </a:rPr>
              <a:t> of the fruit organs, the apple genotypes taken in the study need the same number of days to reach the optimal moment of ripening – harvesting.  </a:t>
            </a:r>
            <a:endParaRPr lang="en-US" sz="1800" b="1" dirty="0">
              <a:latin typeface="Arial" panose="020B0604020202020204" pitchFamily="34" charset="0"/>
              <a:cs typeface="Arial" panose="020B0604020202020204" pitchFamily="34" charset="0"/>
            </a:endParaRPr>
          </a:p>
          <a:p>
            <a:pPr indent="457200" algn="just"/>
            <a:r>
              <a:rPr lang="en-GB" sz="1800" b="1" dirty="0">
                <a:latin typeface="Arial" panose="020B0604020202020204" pitchFamily="34" charset="0"/>
                <a:cs typeface="Arial" panose="020B0604020202020204" pitchFamily="34" charset="0"/>
              </a:rPr>
              <a:t>The 11 disease-resistant apple genotypes from the competition </a:t>
            </a:r>
            <a:r>
              <a:rPr lang="en-GB" sz="1800" b="1" dirty="0" err="1">
                <a:latin typeface="Arial" panose="020B0604020202020204" pitchFamily="34" charset="0"/>
                <a:cs typeface="Arial" panose="020B0604020202020204" pitchFamily="34" charset="0"/>
              </a:rPr>
              <a:t>microculture</a:t>
            </a:r>
            <a:r>
              <a:rPr lang="en-GB" sz="1800" b="1" dirty="0">
                <a:latin typeface="Arial" panose="020B0604020202020204" pitchFamily="34" charset="0"/>
                <a:cs typeface="Arial" panose="020B0604020202020204" pitchFamily="34" charset="0"/>
              </a:rPr>
              <a:t> have different consumption periods, the ripening period being staggered from the last decade of August to the first decade of October</a:t>
            </a:r>
            <a:r>
              <a:rPr lang="ro-RO" sz="1800" b="1" dirty="0">
                <a:latin typeface="Arial" panose="020B0604020202020204" pitchFamily="34" charset="0"/>
                <a:cs typeface="Arial" panose="020B0604020202020204" pitchFamily="34" charset="0"/>
              </a:rPr>
              <a:t>.</a:t>
            </a:r>
          </a:p>
          <a:p>
            <a:pPr indent="457200" algn="just"/>
            <a:r>
              <a:rPr lang="en-US" sz="1800" b="1" dirty="0">
                <a:latin typeface="Arial" panose="020B0604020202020204" pitchFamily="34" charset="0"/>
                <a:cs typeface="Arial" panose="020B0604020202020204" pitchFamily="34" charset="0"/>
              </a:rPr>
              <a:t>They occupy a large part of the consumption season, but not all of them have the characteristics to become new varieties, to be cultivated alongside the disease-resistant apple varieties appreciated on the market by consumer</a:t>
            </a:r>
            <a:r>
              <a:rPr lang="ro-RO" sz="1800" b="1" dirty="0">
                <a:latin typeface="Arial" panose="020B0604020202020204" pitchFamily="34" charset="0"/>
                <a:cs typeface="Arial" panose="020B0604020202020204" pitchFamily="34" charset="0"/>
              </a:rPr>
              <a:t>s</a:t>
            </a:r>
            <a:r>
              <a:rPr lang="ro-RO" sz="1800" b="1" dirty="0" smtClean="0">
                <a:latin typeface="Arial" panose="020B0604020202020204" pitchFamily="34" charset="0"/>
                <a:cs typeface="Arial" panose="020B0604020202020204" pitchFamily="34" charset="0"/>
              </a:rPr>
              <a:t>.</a:t>
            </a:r>
            <a:endParaRPr lang="ro-RO" sz="1800" b="1" dirty="0">
              <a:latin typeface="Arial" panose="020B0604020202020204" pitchFamily="34" charset="0"/>
              <a:cs typeface="Arial" panose="020B0604020202020204" pitchFamily="34" charset="0"/>
            </a:endParaRPr>
          </a:p>
        </p:txBody>
      </p:sp>
      <p:sp>
        <p:nvSpPr>
          <p:cNvPr id="75" name="TextBox 74"/>
          <p:cNvSpPr txBox="1"/>
          <p:nvPr/>
        </p:nvSpPr>
        <p:spPr>
          <a:xfrm>
            <a:off x="544948" y="11090010"/>
            <a:ext cx="27704739" cy="1754326"/>
          </a:xfrm>
          <a:prstGeom prst="rect">
            <a:avLst/>
          </a:prstGeom>
          <a:noFill/>
        </p:spPr>
        <p:txBody>
          <a:bodyPr wrap="square" rtlCol="0">
            <a:spAutoFit/>
          </a:bodyPr>
          <a:lstStyle/>
          <a:p>
            <a:pPr indent="457200" algn="just"/>
            <a:r>
              <a:rPr lang="en-GB" sz="1800" b="1" dirty="0">
                <a:latin typeface="Arial" panose="020B0604020202020204" pitchFamily="34" charset="0"/>
                <a:cs typeface="Arial" panose="020B0604020202020204" pitchFamily="34" charset="0"/>
              </a:rPr>
              <a:t>The research was organized between 2022 and 2024, with 11 disease-resistant apple genotypes being studied, with the trees grafted on the </a:t>
            </a:r>
            <a:r>
              <a:rPr lang="en-GB" sz="1800" b="1" dirty="0" err="1">
                <a:latin typeface="Arial" panose="020B0604020202020204" pitchFamily="34" charset="0"/>
                <a:cs typeface="Arial" panose="020B0604020202020204" pitchFamily="34" charset="0"/>
              </a:rPr>
              <a:t>M9</a:t>
            </a:r>
            <a:r>
              <a:rPr lang="en-GB" sz="1800" b="1" dirty="0">
                <a:latin typeface="Arial" panose="020B0604020202020204" pitchFamily="34" charset="0"/>
                <a:cs typeface="Arial" panose="020B0604020202020204" pitchFamily="34" charset="0"/>
              </a:rPr>
              <a:t> rootstock, planted at a distance of 2.5 x </a:t>
            </a:r>
            <a:r>
              <a:rPr lang="en-GB" sz="1800" b="1" dirty="0" err="1">
                <a:latin typeface="Arial" panose="020B0604020202020204" pitchFamily="34" charset="0"/>
                <a:cs typeface="Arial" panose="020B0604020202020204" pitchFamily="34" charset="0"/>
              </a:rPr>
              <a:t>1m</a:t>
            </a:r>
            <a:r>
              <a:rPr lang="en-GB" sz="1800" b="1" dirty="0">
                <a:latin typeface="Arial" panose="020B0604020202020204" pitchFamily="34" charset="0"/>
                <a:cs typeface="Arial" panose="020B0604020202020204" pitchFamily="34" charset="0"/>
              </a:rPr>
              <a:t> (4000 trees/ha), the freely flattened led crown shape.</a:t>
            </a:r>
            <a:endParaRPr lang="en-US" sz="1800" b="1" dirty="0">
              <a:latin typeface="Arial" panose="020B0604020202020204" pitchFamily="34" charset="0"/>
              <a:cs typeface="Arial" panose="020B0604020202020204" pitchFamily="34" charset="0"/>
            </a:endParaRPr>
          </a:p>
          <a:p>
            <a:pPr indent="457200" algn="just"/>
            <a:r>
              <a:rPr lang="en-GB" sz="1800" b="1" dirty="0">
                <a:latin typeface="Arial" panose="020B0604020202020204" pitchFamily="34" charset="0"/>
                <a:cs typeface="Arial" panose="020B0604020202020204" pitchFamily="34" charset="0"/>
              </a:rPr>
              <a:t>The 11 apple genotypes, components of the competition </a:t>
            </a:r>
            <a:r>
              <a:rPr lang="en-GB" sz="1800" b="1" dirty="0" err="1">
                <a:latin typeface="Arial" panose="020B0604020202020204" pitchFamily="34" charset="0"/>
                <a:cs typeface="Arial" panose="020B0604020202020204" pitchFamily="34" charset="0"/>
              </a:rPr>
              <a:t>microculture</a:t>
            </a:r>
            <a:r>
              <a:rPr lang="en-GB" sz="1800" b="1" dirty="0">
                <a:latin typeface="Arial" panose="020B0604020202020204" pitchFamily="34" charset="0"/>
                <a:cs typeface="Arial" panose="020B0604020202020204" pitchFamily="34" charset="0"/>
              </a:rPr>
              <a:t>, came from trees grafted in 2017, selected from the following hybrid combinations:</a:t>
            </a:r>
            <a:endParaRPr lang="en-US" sz="1800" b="1" dirty="0">
              <a:latin typeface="Arial" panose="020B0604020202020204" pitchFamily="34" charset="0"/>
              <a:cs typeface="Arial" panose="020B0604020202020204" pitchFamily="34" charset="0"/>
            </a:endParaRPr>
          </a:p>
          <a:p>
            <a:pPr indent="457200" algn="just"/>
            <a:r>
              <a:rPr lang="en-GB" sz="1800" b="1" dirty="0">
                <a:latin typeface="Arial" panose="020B0604020202020204" pitchFamily="34" charset="0"/>
                <a:cs typeface="Arial" panose="020B0604020202020204" pitchFamily="34" charset="0"/>
              </a:rPr>
              <a:t>- from the combination 'Florina' x </a:t>
            </a:r>
            <a:r>
              <a:rPr lang="en-GB" sz="1800" b="1" dirty="0" err="1">
                <a:latin typeface="Arial" panose="020B0604020202020204" pitchFamily="34" charset="0"/>
                <a:cs typeface="Arial" panose="020B0604020202020204" pitchFamily="34" charset="0"/>
              </a:rPr>
              <a:t>n.p</a:t>
            </a:r>
            <a:r>
              <a:rPr lang="en-GB" sz="1800" b="1" dirty="0">
                <a:latin typeface="Arial" panose="020B0604020202020204" pitchFamily="34" charset="0"/>
                <a:cs typeface="Arial" panose="020B0604020202020204" pitchFamily="34" charset="0"/>
              </a:rPr>
              <a:t>., with 60 hybrids, the genotypes were selected: H 1/28 and H 8/6;</a:t>
            </a:r>
            <a:endParaRPr lang="en-US" sz="1800" b="1" dirty="0">
              <a:latin typeface="Arial" panose="020B0604020202020204" pitchFamily="34" charset="0"/>
              <a:cs typeface="Arial" panose="020B0604020202020204" pitchFamily="34" charset="0"/>
            </a:endParaRPr>
          </a:p>
          <a:p>
            <a:pPr indent="457200" algn="just"/>
            <a:r>
              <a:rPr lang="en-GB" sz="1800" b="1" dirty="0">
                <a:latin typeface="Arial" panose="020B0604020202020204" pitchFamily="34" charset="0"/>
                <a:cs typeface="Arial" panose="020B0604020202020204" pitchFamily="34" charset="0"/>
              </a:rPr>
              <a:t>- from the combination 'Florina' x '</a:t>
            </a:r>
            <a:r>
              <a:rPr lang="en-GB" sz="1800" b="1" dirty="0" err="1">
                <a:latin typeface="Arial" panose="020B0604020202020204" pitchFamily="34" charset="0"/>
                <a:cs typeface="Arial" panose="020B0604020202020204" pitchFamily="34" charset="0"/>
              </a:rPr>
              <a:t>Idared</a:t>
            </a:r>
            <a:r>
              <a:rPr lang="en-GB" sz="1800" b="1" dirty="0">
                <a:latin typeface="Arial" panose="020B0604020202020204" pitchFamily="34" charset="0"/>
                <a:cs typeface="Arial" panose="020B0604020202020204" pitchFamily="34" charset="0"/>
              </a:rPr>
              <a:t>', with 81 hybrids, the genotypes were selected: H 2/3, H 19/6, H 18/6, H 4/42;</a:t>
            </a:r>
            <a:endParaRPr lang="en-US" sz="1800" b="1" dirty="0">
              <a:latin typeface="Arial" panose="020B0604020202020204" pitchFamily="34" charset="0"/>
              <a:cs typeface="Arial" panose="020B0604020202020204" pitchFamily="34" charset="0"/>
            </a:endParaRPr>
          </a:p>
          <a:p>
            <a:pPr indent="457200" algn="just"/>
            <a:r>
              <a:rPr lang="en-GB" sz="1800" b="1" dirty="0">
                <a:latin typeface="Arial" panose="020B0604020202020204" pitchFamily="34" charset="0"/>
                <a:cs typeface="Arial" panose="020B0604020202020204" pitchFamily="34" charset="0"/>
              </a:rPr>
              <a:t>- from the combination '</a:t>
            </a:r>
            <a:r>
              <a:rPr lang="en-GB" sz="1800" b="1" dirty="0" err="1">
                <a:latin typeface="Arial" panose="020B0604020202020204" pitchFamily="34" charset="0"/>
                <a:cs typeface="Arial" panose="020B0604020202020204" pitchFamily="34" charset="0"/>
              </a:rPr>
              <a:t>Goldspur</a:t>
            </a:r>
            <a:r>
              <a:rPr lang="en-GB" sz="1800" b="1" dirty="0">
                <a:latin typeface="Arial" panose="020B0604020202020204" pitchFamily="34" charset="0"/>
                <a:cs typeface="Arial" panose="020B0604020202020204" pitchFamily="34" charset="0"/>
              </a:rPr>
              <a:t>' x 'Florina', with 60 hybrids, the genotypes were selected: H 4/17, H 14/1, H 4/44, H 8/1 and H 1/55.</a:t>
            </a:r>
            <a:endParaRPr lang="en-US" sz="1800" b="1" dirty="0">
              <a:latin typeface="Arial" panose="020B0604020202020204" pitchFamily="34" charset="0"/>
              <a:cs typeface="Arial" panose="020B0604020202020204" pitchFamily="34" charset="0"/>
            </a:endParaRPr>
          </a:p>
          <a:p>
            <a:pPr indent="457200" algn="just"/>
            <a:r>
              <a:rPr lang="en-US" sz="1800" b="1" dirty="0">
                <a:latin typeface="Arial" panose="020B0604020202020204" pitchFamily="34" charset="0"/>
                <a:cs typeface="Arial" panose="020B0604020202020204" pitchFamily="34" charset="0"/>
              </a:rPr>
              <a:t>In the 11 apple genotypes, the growth vigor of the trees, the development of the flowering phenology depending on the evolution of climatic conditions, the productive potential and the quality of the fruits were </a:t>
            </a:r>
            <a:r>
              <a:rPr lang="en-US" sz="1800" b="1" dirty="0" smtClean="0">
                <a:latin typeface="Arial" panose="020B0604020202020204" pitchFamily="34" charset="0"/>
                <a:cs typeface="Arial" panose="020B0604020202020204" pitchFamily="34" charset="0"/>
              </a:rPr>
              <a:t>monitored</a:t>
            </a:r>
            <a:r>
              <a:rPr lang="ro-RO" sz="1800" b="1" dirty="0">
                <a:latin typeface="Arial" panose="020B0604020202020204" pitchFamily="34" charset="0"/>
                <a:cs typeface="Arial" panose="020B0604020202020204" pitchFamily="34" charset="0"/>
              </a:rPr>
              <a:t>.</a:t>
            </a:r>
            <a:endParaRPr lang="en-US" sz="1800" b="1" dirty="0">
              <a:latin typeface="Arial" panose="020B0604020202020204" pitchFamily="34" charset="0"/>
              <a:cs typeface="Arial" panose="020B0604020202020204" pitchFamily="34" charset="0"/>
            </a:endParaRPr>
          </a:p>
        </p:txBody>
      </p:sp>
      <p:sp>
        <p:nvSpPr>
          <p:cNvPr id="76" name="TextBox 75"/>
          <p:cNvSpPr txBox="1"/>
          <p:nvPr/>
        </p:nvSpPr>
        <p:spPr>
          <a:xfrm>
            <a:off x="538162" y="13047606"/>
            <a:ext cx="17529806" cy="6694140"/>
          </a:xfrm>
          <a:prstGeom prst="rect">
            <a:avLst/>
          </a:prstGeom>
          <a:noFill/>
        </p:spPr>
        <p:txBody>
          <a:bodyPr wrap="square" rtlCol="0">
            <a:spAutoFit/>
          </a:bodyPr>
          <a:lstStyle/>
          <a:p>
            <a:pPr indent="457200">
              <a:spcAft>
                <a:spcPts val="600"/>
              </a:spcAft>
            </a:pPr>
            <a:r>
              <a:rPr lang="ro-RO" sz="3600" b="1" dirty="0" smtClean="0">
                <a:solidFill>
                  <a:srgbClr val="800000"/>
                </a:solidFill>
                <a:effectLst>
                  <a:outerShdw blurRad="38100" dist="38100" dir="2700000" algn="tl">
                    <a:srgbClr val="000000">
                      <a:alpha val="43137"/>
                    </a:srgbClr>
                  </a:outerShdw>
                </a:effectLst>
                <a:latin typeface="Arial" charset="0"/>
                <a:ea typeface="Arial" charset="0"/>
                <a:cs typeface="Arial" charset="0"/>
              </a:rPr>
              <a:t>RESULTS AND DISCUSSIONS</a:t>
            </a:r>
          </a:p>
          <a:p>
            <a:pPr indent="457200" algn="just">
              <a:spcBef>
                <a:spcPts val="600"/>
              </a:spcBef>
              <a:spcAft>
                <a:spcPts val="600"/>
              </a:spcAft>
            </a:pPr>
            <a:r>
              <a:rPr lang="en-GB" sz="1800" b="1" dirty="0" smtClean="0">
                <a:solidFill>
                  <a:srgbClr val="800000"/>
                </a:solidFill>
                <a:latin typeface="Arial" panose="020B0604020202020204" pitchFamily="34" charset="0"/>
                <a:cs typeface="Arial" panose="020B0604020202020204" pitchFamily="34" charset="0"/>
              </a:rPr>
              <a:t>VEGETATIVE GROWTH OF TREES</a:t>
            </a:r>
            <a:endParaRPr lang="ro-RO" sz="1800" b="1" dirty="0" smtClean="0">
              <a:solidFill>
                <a:srgbClr val="800000"/>
              </a:solidFill>
              <a:latin typeface="Arial" panose="020B0604020202020204" pitchFamily="34" charset="0"/>
              <a:cs typeface="Arial" panose="020B0604020202020204" pitchFamily="34" charset="0"/>
            </a:endParaRPr>
          </a:p>
          <a:p>
            <a:pPr indent="457200" algn="just"/>
            <a:r>
              <a:rPr lang="en-US" sz="1800" b="1" dirty="0">
                <a:latin typeface="Arial" panose="020B0604020202020204" pitchFamily="34" charset="0"/>
                <a:cs typeface="Arial" panose="020B0604020202020204" pitchFamily="34" charset="0"/>
              </a:rPr>
              <a:t>The growth in trunk diameter in the 6th year of age of trees cultivated at a density of 4000 trees/ha, when the growth potential is well defined, shows us that significant differences appear between the apple genotypes studied, compared to the Cezar apple variety, previously approved in 2016 (tab. 1).</a:t>
            </a:r>
          </a:p>
          <a:p>
            <a:pPr indent="457200" algn="just"/>
            <a:r>
              <a:rPr lang="en-US" sz="1800" b="1" dirty="0">
                <a:latin typeface="Arial" panose="020B0604020202020204" pitchFamily="34" charset="0"/>
                <a:cs typeface="Arial" panose="020B0604020202020204" pitchFamily="34" charset="0"/>
              </a:rPr>
              <a:t>In the 6th year after planting (2024), the disease-resistant apple genotypes, grafted on the </a:t>
            </a:r>
            <a:r>
              <a:rPr lang="en-US" sz="1800" b="1" dirty="0" err="1">
                <a:latin typeface="Arial" panose="020B0604020202020204" pitchFamily="34" charset="0"/>
                <a:cs typeface="Arial" panose="020B0604020202020204" pitchFamily="34" charset="0"/>
              </a:rPr>
              <a:t>M9</a:t>
            </a:r>
            <a:r>
              <a:rPr lang="en-US" sz="1800" b="1" dirty="0">
                <a:latin typeface="Arial" panose="020B0604020202020204" pitchFamily="34" charset="0"/>
                <a:cs typeface="Arial" panose="020B0604020202020204" pitchFamily="34" charset="0"/>
              </a:rPr>
              <a:t> rootstock, are differentiated into:</a:t>
            </a:r>
          </a:p>
          <a:p>
            <a:pPr indent="457200" algn="just"/>
            <a:r>
              <a:rPr lang="en-US" sz="1800" b="1" dirty="0">
                <a:latin typeface="Arial" panose="020B0604020202020204" pitchFamily="34" charset="0"/>
                <a:cs typeface="Arial" panose="020B0604020202020204" pitchFamily="34" charset="0"/>
              </a:rPr>
              <a:t>-vigorous genotypes with trunk diameter over 50 mm: H 1/28, H 14/1, H 4/42, H 4/44;</a:t>
            </a:r>
          </a:p>
          <a:p>
            <a:pPr indent="457200" algn="just"/>
            <a:r>
              <a:rPr lang="en-US" sz="1800" b="1" dirty="0">
                <a:latin typeface="Arial" panose="020B0604020202020204" pitchFamily="34" charset="0"/>
                <a:cs typeface="Arial" panose="020B0604020202020204" pitchFamily="34" charset="0"/>
              </a:rPr>
              <a:t>-medium vigor genotypes with trunk diameter between 45-50 mm: H 8/6, H 4/17, H 8/1;</a:t>
            </a:r>
          </a:p>
          <a:p>
            <a:pPr indent="457200" algn="just"/>
            <a:r>
              <a:rPr lang="en-US" sz="1800" b="1" dirty="0">
                <a:latin typeface="Arial" panose="020B0604020202020204" pitchFamily="34" charset="0"/>
                <a:cs typeface="Arial" panose="020B0604020202020204" pitchFamily="34" charset="0"/>
              </a:rPr>
              <a:t>-low vigor genotypes with trunk diameter under 45 mm: H 19/6, H 2/3, H 18/6, H 1/55 and the 'Cezar' variety taken as a control.</a:t>
            </a:r>
          </a:p>
          <a:p>
            <a:pPr indent="457200" algn="just"/>
            <a:r>
              <a:rPr lang="en-US" sz="1800" b="1" dirty="0">
                <a:latin typeface="Arial" panose="020B0604020202020204" pitchFamily="34" charset="0"/>
                <a:cs typeface="Arial" panose="020B0604020202020204" pitchFamily="34" charset="0"/>
              </a:rPr>
              <a:t>Medium and low vigor genotypes represent promising candidates for future breeding work, as genotypes with lower vigor suitable for high-density apple cropping systems. </a:t>
            </a:r>
          </a:p>
          <a:p>
            <a:pPr indent="457200" algn="just"/>
            <a:r>
              <a:rPr lang="en-US" sz="1800" b="1" dirty="0">
                <a:latin typeface="Arial" panose="020B0604020202020204" pitchFamily="34" charset="0"/>
                <a:cs typeface="Arial" panose="020B0604020202020204" pitchFamily="34" charset="0"/>
              </a:rPr>
              <a:t>The dimensions of the tree crown are influenced by the vigor of the genotype, being an indicator of the vegetative potential, but it can be maintained within certain limits by annual pruning, which ensures an airy and well-formed crown.</a:t>
            </a:r>
          </a:p>
          <a:p>
            <a:pPr indent="457200" algn="just"/>
            <a:r>
              <a:rPr lang="en-US" sz="1800" b="1" dirty="0">
                <a:latin typeface="Arial" panose="020B0604020202020204" pitchFamily="34" charset="0"/>
                <a:cs typeface="Arial" panose="020B0604020202020204" pitchFamily="34" charset="0"/>
              </a:rPr>
              <a:t>The height of the trees in the 6th year after planting was between 170 cm and 210 cm, with the thickness of the fruit hedge of 70 and 90 cm, optimal values ​​for ensuring a balance between the leaf area and the productivity of the trees. </a:t>
            </a:r>
          </a:p>
          <a:p>
            <a:pPr indent="457200" algn="just"/>
            <a:r>
              <a:rPr lang="en-US" sz="1800" b="1" dirty="0">
                <a:latin typeface="Arial" panose="020B0604020202020204" pitchFamily="34" charset="0"/>
                <a:cs typeface="Arial" panose="020B0604020202020204" pitchFamily="34" charset="0"/>
              </a:rPr>
              <a:t>The crown volume ranged between 0.84 mc (H 2/3) and </a:t>
            </a:r>
            <a:r>
              <a:rPr lang="en-US" sz="1800" b="1" dirty="0" err="1">
                <a:latin typeface="Arial" panose="020B0604020202020204" pitchFamily="34" charset="0"/>
                <a:cs typeface="Arial" panose="020B0604020202020204" pitchFamily="34" charset="0"/>
              </a:rPr>
              <a:t>1.44mc</a:t>
            </a:r>
            <a:r>
              <a:rPr lang="en-US" sz="1800" b="1" dirty="0">
                <a:latin typeface="Arial" panose="020B0604020202020204" pitchFamily="34" charset="0"/>
                <a:cs typeface="Arial" panose="020B0604020202020204" pitchFamily="34" charset="0"/>
              </a:rPr>
              <a:t>/tree (H 18/6). The genotypes H 8/1, H 4/44 and H 1/28 had crown volumes between 1.30 and 1.35 mc/tree, while the control variety 'Cezar' recorded 1.05 mc/tree. </a:t>
            </a:r>
          </a:p>
          <a:p>
            <a:pPr indent="457200" algn="just"/>
            <a:r>
              <a:rPr lang="en-US" sz="1800" b="1" dirty="0">
                <a:latin typeface="Arial" panose="020B0604020202020204" pitchFamily="34" charset="0"/>
                <a:cs typeface="Arial" panose="020B0604020202020204" pitchFamily="34" charset="0"/>
              </a:rPr>
              <a:t>The statistical analysis showed highly significant positive differences for the genotypes with high vigor (H 18/6, H 8/1, H 1/28, H 4/44, H 1/55, H 8/6), insignificant differences for H 19/6 and H 4/42. The genotype with the lowest vigor was H 2/3, with distinctly significant negative differences compared to the control. </a:t>
            </a:r>
          </a:p>
          <a:p>
            <a:pPr indent="457200" algn="just"/>
            <a:r>
              <a:rPr lang="en-US" sz="1800" b="1" dirty="0">
                <a:latin typeface="Arial" panose="020B0604020202020204" pitchFamily="34" charset="0"/>
                <a:cs typeface="Arial" panose="020B0604020202020204" pitchFamily="34" charset="0"/>
              </a:rPr>
              <a:t>The crown volume calculated per unit area follows the same classification of genotype vigor, considering the plant density of 4000 trees/ha for all genotypes, including the 'Cezar' variety. The highest crown volume was recorded for the H 18/6 genotype with 5760 </a:t>
            </a:r>
            <a:r>
              <a:rPr lang="en-US" sz="1800" b="1" dirty="0" err="1">
                <a:latin typeface="Arial" panose="020B0604020202020204" pitchFamily="34" charset="0"/>
                <a:cs typeface="Arial" panose="020B0604020202020204" pitchFamily="34" charset="0"/>
              </a:rPr>
              <a:t>m</a:t>
            </a:r>
            <a:r>
              <a:rPr lang="en-US" sz="1800" b="1" baseline="30000" dirty="0" err="1">
                <a:latin typeface="Arial" panose="020B0604020202020204" pitchFamily="34" charset="0"/>
                <a:cs typeface="Arial" panose="020B0604020202020204" pitchFamily="34" charset="0"/>
              </a:rPr>
              <a:t>3</a:t>
            </a:r>
            <a:r>
              <a:rPr lang="en-US" sz="1800" b="1" dirty="0">
                <a:latin typeface="Arial" panose="020B0604020202020204" pitchFamily="34" charset="0"/>
                <a:cs typeface="Arial" panose="020B0604020202020204" pitchFamily="34" charset="0"/>
              </a:rPr>
              <a:t>/ha and the lowest for the H 2/3 genotype with 3360 </a:t>
            </a:r>
            <a:r>
              <a:rPr lang="en-US" sz="1800" b="1" dirty="0" err="1">
                <a:latin typeface="Arial" panose="020B0604020202020204" pitchFamily="34" charset="0"/>
                <a:cs typeface="Arial" panose="020B0604020202020204" pitchFamily="34" charset="0"/>
              </a:rPr>
              <a:t>m</a:t>
            </a:r>
            <a:r>
              <a:rPr lang="en-US" sz="1800" b="1" baseline="30000" dirty="0" err="1">
                <a:latin typeface="Arial" panose="020B0604020202020204" pitchFamily="34" charset="0"/>
                <a:cs typeface="Arial" panose="020B0604020202020204" pitchFamily="34" charset="0"/>
              </a:rPr>
              <a:t>3</a:t>
            </a:r>
            <a:r>
              <a:rPr lang="en-US" sz="1800" b="1" dirty="0">
                <a:latin typeface="Arial" panose="020B0604020202020204" pitchFamily="34" charset="0"/>
                <a:cs typeface="Arial" panose="020B0604020202020204" pitchFamily="34" charset="0"/>
              </a:rPr>
              <a:t>/ha.</a:t>
            </a:r>
            <a:endParaRPr lang="en-US" sz="1800" b="1" dirty="0" smtClean="0">
              <a:solidFill>
                <a:srgbClr val="800000"/>
              </a:solidFill>
              <a:latin typeface="Arial" panose="020B0604020202020204" pitchFamily="34" charset="0"/>
              <a:cs typeface="Arial" panose="020B0604020202020204" pitchFamily="34" charset="0"/>
            </a:endParaRPr>
          </a:p>
        </p:txBody>
      </p:sp>
      <p:sp>
        <p:nvSpPr>
          <p:cNvPr id="77" name="TextBox 76"/>
          <p:cNvSpPr txBox="1"/>
          <p:nvPr/>
        </p:nvSpPr>
        <p:spPr>
          <a:xfrm>
            <a:off x="538162" y="23648733"/>
            <a:ext cx="20970710" cy="5309146"/>
          </a:xfrm>
          <a:prstGeom prst="rect">
            <a:avLst/>
          </a:prstGeom>
          <a:noFill/>
        </p:spPr>
        <p:txBody>
          <a:bodyPr wrap="square" rtlCol="0">
            <a:spAutoFit/>
          </a:bodyPr>
          <a:lstStyle/>
          <a:p>
            <a:pPr indent="457200" algn="just">
              <a:spcBef>
                <a:spcPts val="1200"/>
              </a:spcBef>
              <a:spcAft>
                <a:spcPts val="300"/>
              </a:spcAft>
            </a:pPr>
            <a:r>
              <a:rPr lang="en-GB" sz="1800" b="1" dirty="0" smtClean="0">
                <a:latin typeface="Arial" panose="020B0604020202020204" pitchFamily="34" charset="0"/>
                <a:cs typeface="Arial" panose="020B0604020202020204" pitchFamily="34" charset="0"/>
              </a:rPr>
              <a:t> </a:t>
            </a:r>
            <a:r>
              <a:rPr lang="en-GB" sz="1800" b="1" dirty="0" smtClean="0">
                <a:solidFill>
                  <a:srgbClr val="800000"/>
                </a:solidFill>
                <a:latin typeface="Arial" panose="020B0604020202020204" pitchFamily="34" charset="0"/>
                <a:cs typeface="Arial" panose="020B0604020202020204" pitchFamily="34" charset="0"/>
              </a:rPr>
              <a:t>PRODUCTION POTENTIAL</a:t>
            </a:r>
            <a:endParaRPr lang="en-US" sz="1800" b="1" dirty="0" smtClean="0">
              <a:solidFill>
                <a:srgbClr val="800000"/>
              </a:solidFill>
              <a:latin typeface="Arial" panose="020B0604020202020204" pitchFamily="34" charset="0"/>
              <a:cs typeface="Arial" panose="020B0604020202020204" pitchFamily="34" charset="0"/>
            </a:endParaRPr>
          </a:p>
          <a:p>
            <a:pPr indent="457200" algn="just"/>
            <a:r>
              <a:rPr lang="en-GB" sz="1800" b="1" dirty="0" smtClean="0">
                <a:latin typeface="Arial" panose="020B0604020202020204" pitchFamily="34" charset="0"/>
                <a:cs typeface="Arial" panose="020B0604020202020204" pitchFamily="34" charset="0"/>
              </a:rPr>
              <a:t>One </a:t>
            </a:r>
            <a:r>
              <a:rPr lang="en-GB" sz="1800" b="1" dirty="0">
                <a:latin typeface="Arial" panose="020B0604020202020204" pitchFamily="34" charset="0"/>
                <a:cs typeface="Arial" panose="020B0604020202020204" pitchFamily="34" charset="0"/>
              </a:rPr>
              <a:t>of the priority objectives of the study is to assess the production capacity, being the most important feature in obtaining apple genotypes that contribute to the homologation of new apple varieties with disease resistance.</a:t>
            </a:r>
            <a:endParaRPr lang="en-US" sz="1800" b="1" dirty="0">
              <a:latin typeface="Arial" panose="020B0604020202020204" pitchFamily="34" charset="0"/>
              <a:cs typeface="Arial" panose="020B0604020202020204" pitchFamily="34" charset="0"/>
            </a:endParaRPr>
          </a:p>
          <a:p>
            <a:pPr indent="457200" algn="just"/>
            <a:r>
              <a:rPr lang="en-GB" sz="1800" b="1" dirty="0" smtClean="0">
                <a:latin typeface="Arial" panose="020B0604020202020204" pitchFamily="34" charset="0"/>
                <a:cs typeface="Arial" panose="020B0604020202020204" pitchFamily="34" charset="0"/>
              </a:rPr>
              <a:t>From </a:t>
            </a:r>
            <a:r>
              <a:rPr lang="en-GB" sz="1800" b="1" dirty="0">
                <a:latin typeface="Arial" panose="020B0604020202020204" pitchFamily="34" charset="0"/>
                <a:cs typeface="Arial" panose="020B0604020202020204" pitchFamily="34" charset="0"/>
              </a:rPr>
              <a:t>the data presented in table no. </a:t>
            </a:r>
            <a:r>
              <a:rPr lang="ro-RO" sz="1800" b="1" dirty="0" smtClean="0">
                <a:latin typeface="Arial" panose="020B0604020202020204" pitchFamily="34" charset="0"/>
                <a:cs typeface="Arial" panose="020B0604020202020204" pitchFamily="34" charset="0"/>
              </a:rPr>
              <a:t>2</a:t>
            </a:r>
            <a:r>
              <a:rPr lang="en-GB" sz="1800" b="1" dirty="0" smtClean="0">
                <a:latin typeface="Arial" panose="020B0604020202020204" pitchFamily="34" charset="0"/>
                <a:cs typeface="Arial" panose="020B0604020202020204" pitchFamily="34" charset="0"/>
              </a:rPr>
              <a:t>., </a:t>
            </a:r>
            <a:r>
              <a:rPr lang="en-GB" sz="1800" b="1" dirty="0">
                <a:latin typeface="Arial" panose="020B0604020202020204" pitchFamily="34" charset="0"/>
                <a:cs typeface="Arial" panose="020B0604020202020204" pitchFamily="34" charset="0"/>
              </a:rPr>
              <a:t>the productive potential of the apple genotypes taken in the study results, </a:t>
            </a:r>
            <a:r>
              <a:rPr lang="en-GB" sz="1800" b="1" dirty="0" smtClean="0">
                <a:latin typeface="Arial" panose="020B0604020202020204" pitchFamily="34" charset="0"/>
                <a:cs typeface="Arial" panose="020B0604020202020204" pitchFamily="34" charset="0"/>
              </a:rPr>
              <a:t>in </a:t>
            </a:r>
            <a:r>
              <a:rPr lang="en-GB" sz="1800" b="1" dirty="0">
                <a:latin typeface="Arial" panose="020B0604020202020204" pitchFamily="34" charset="0"/>
                <a:cs typeface="Arial" panose="020B0604020202020204" pitchFamily="34" charset="0"/>
              </a:rPr>
              <a:t>years 4 – 6 from planting, at a density of 4000 trees/hectare.</a:t>
            </a:r>
            <a:endParaRPr lang="en-US" sz="1800" b="1" dirty="0">
              <a:latin typeface="Arial" panose="020B0604020202020204" pitchFamily="34" charset="0"/>
              <a:cs typeface="Arial" panose="020B0604020202020204" pitchFamily="34" charset="0"/>
            </a:endParaRPr>
          </a:p>
          <a:p>
            <a:pPr indent="457200" algn="just"/>
            <a:r>
              <a:rPr lang="en-GB" sz="1800" b="1" dirty="0">
                <a:latin typeface="Arial" panose="020B0604020202020204" pitchFamily="34" charset="0"/>
                <a:cs typeface="Arial" panose="020B0604020202020204" pitchFamily="34" charset="0"/>
              </a:rPr>
              <a:t>In the 4th year after planting, the production recorded for the apple genotypes taken in the study was between 6.0 t/ha, for the H 1/55 genotype, and 26.0 t/ha for the H 8/1 genotype. Among the genotypes that produced over 20.0 t/ha, H 18/6, H 19/6, H 8/1, H 2/3 stand out. The 'Cezar' variety, taken as a control, recorded in the 4th year after planting a production of 19.2 t/ha</a:t>
            </a:r>
            <a:r>
              <a:rPr lang="en-GB" sz="1800" b="1" dirty="0" smtClean="0">
                <a:latin typeface="Arial" panose="020B0604020202020204" pitchFamily="34" charset="0"/>
                <a:cs typeface="Arial" panose="020B0604020202020204" pitchFamily="34" charset="0"/>
              </a:rPr>
              <a:t>.</a:t>
            </a:r>
            <a:endParaRPr lang="ro-RO" sz="1800" b="1" dirty="0" smtClean="0">
              <a:latin typeface="Arial" panose="020B0604020202020204" pitchFamily="34" charset="0"/>
              <a:cs typeface="Arial" panose="020B0604020202020204" pitchFamily="34" charset="0"/>
            </a:endParaRPr>
          </a:p>
          <a:p>
            <a:pPr indent="457200" algn="just"/>
            <a:r>
              <a:rPr lang="en-US" sz="1800" b="1" dirty="0">
                <a:latin typeface="Arial" panose="020B0604020202020204" pitchFamily="34" charset="0"/>
                <a:cs typeface="Arial" panose="020B0604020202020204" pitchFamily="34" charset="0"/>
              </a:rPr>
              <a:t>The level of production recorded in the </a:t>
            </a:r>
            <a:r>
              <a:rPr lang="en-US" sz="1800" b="1" dirty="0" smtClean="0">
                <a:latin typeface="Arial" panose="020B0604020202020204" pitchFamily="34" charset="0"/>
                <a:cs typeface="Arial" panose="020B0604020202020204" pitchFamily="34" charset="0"/>
              </a:rPr>
              <a:t>5</a:t>
            </a:r>
            <a:r>
              <a:rPr lang="ro-RO" sz="1800" b="1" dirty="0" smtClean="0">
                <a:latin typeface="Arial" panose="020B0604020202020204" pitchFamily="34" charset="0"/>
                <a:cs typeface="Arial" panose="020B0604020202020204" pitchFamily="34" charset="0"/>
              </a:rPr>
              <a:t>th and </a:t>
            </a:r>
            <a:r>
              <a:rPr lang="en-US" sz="1800" b="1" dirty="0" smtClean="0">
                <a:latin typeface="Arial" panose="020B0604020202020204" pitchFamily="34" charset="0"/>
                <a:cs typeface="Arial" panose="020B0604020202020204" pitchFamily="34" charset="0"/>
              </a:rPr>
              <a:t>6th year</a:t>
            </a:r>
            <a:r>
              <a:rPr lang="ro-RO" sz="1800" b="1" dirty="0" smtClean="0">
                <a:latin typeface="Arial" panose="020B0604020202020204" pitchFamily="34" charset="0"/>
                <a:cs typeface="Arial" panose="020B0604020202020204" pitchFamily="34" charset="0"/>
              </a:rPr>
              <a:t>s</a:t>
            </a:r>
            <a:r>
              <a:rPr lang="en-US" sz="1800" b="1" dirty="0" smtClean="0">
                <a:latin typeface="Arial" panose="020B0604020202020204" pitchFamily="34" charset="0"/>
                <a:cs typeface="Arial" panose="020B0604020202020204" pitchFamily="34" charset="0"/>
              </a:rPr>
              <a:t> </a:t>
            </a:r>
            <a:r>
              <a:rPr lang="en-US" sz="1800" b="1" dirty="0">
                <a:latin typeface="Arial" panose="020B0604020202020204" pitchFamily="34" charset="0"/>
                <a:cs typeface="Arial" panose="020B0604020202020204" pitchFamily="34" charset="0"/>
              </a:rPr>
              <a:t>after planting of the disease-resistant apple genotypes guarantees that they can reach in the following years the productivity parameters of the apple varieties cultivated in a high-density </a:t>
            </a:r>
            <a:r>
              <a:rPr lang="en-US" sz="1800" b="1" dirty="0" smtClean="0">
                <a:latin typeface="Arial" panose="020B0604020202020204" pitchFamily="34" charset="0"/>
                <a:cs typeface="Arial" panose="020B0604020202020204" pitchFamily="34" charset="0"/>
              </a:rPr>
              <a:t>system</a:t>
            </a:r>
            <a:r>
              <a:rPr lang="ro-RO" sz="1800" b="1" dirty="0" smtClean="0">
                <a:latin typeface="Arial" panose="020B0604020202020204" pitchFamily="34" charset="0"/>
                <a:cs typeface="Arial" panose="020B0604020202020204" pitchFamily="34" charset="0"/>
              </a:rPr>
              <a:t>.</a:t>
            </a:r>
          </a:p>
          <a:p>
            <a:pPr indent="457200" algn="just"/>
            <a:r>
              <a:rPr lang="en-US" sz="1800" b="1" dirty="0">
                <a:latin typeface="Arial" panose="020B0604020202020204" pitchFamily="34" charset="0"/>
                <a:cs typeface="Arial" panose="020B0604020202020204" pitchFamily="34" charset="0"/>
              </a:rPr>
              <a:t>Of the 11 disease-resistant apple genotypes, cultivated at a density of 4000 trees/ha, the most productive are the apple genotypes H 19/6, H 4/17, H 2/3, which yielded over 40 t/ha. The apple genotypes that recorded average yields of over 35 t/ha are also considered to have high potential, as follows: </a:t>
            </a:r>
            <a:r>
              <a:rPr lang="en-US" sz="1800" b="1" dirty="0" err="1">
                <a:latin typeface="Arial" panose="020B0604020202020204" pitchFamily="34" charset="0"/>
                <a:cs typeface="Arial" panose="020B0604020202020204" pitchFamily="34" charset="0"/>
              </a:rPr>
              <a:t>H18</a:t>
            </a:r>
            <a:r>
              <a:rPr lang="en-US" sz="1800" b="1" dirty="0">
                <a:latin typeface="Arial" panose="020B0604020202020204" pitchFamily="34" charset="0"/>
                <a:cs typeface="Arial" panose="020B0604020202020204" pitchFamily="34" charset="0"/>
              </a:rPr>
              <a:t>/6, H 1/28, H 4/44, H 4/42, H 14/1 and the 'Cezar' variety, taken as a control, which recorded an average production of 35.2 t/ha over the 5-6th </a:t>
            </a:r>
            <a:r>
              <a:rPr lang="en-US" sz="1800" b="1" dirty="0" smtClean="0">
                <a:latin typeface="Arial" panose="020B0604020202020204" pitchFamily="34" charset="0"/>
                <a:cs typeface="Arial" panose="020B0604020202020204" pitchFamily="34" charset="0"/>
              </a:rPr>
              <a:t>year</a:t>
            </a:r>
            <a:r>
              <a:rPr lang="ro-RO" sz="1800" b="1" dirty="0" smtClean="0">
                <a:latin typeface="Arial" panose="020B0604020202020204" pitchFamily="34" charset="0"/>
                <a:cs typeface="Arial" panose="020B0604020202020204" pitchFamily="34" charset="0"/>
              </a:rPr>
              <a:t>.</a:t>
            </a:r>
          </a:p>
          <a:p>
            <a:pPr indent="457200" algn="just"/>
            <a:r>
              <a:rPr lang="en-US" sz="1800" b="1" dirty="0">
                <a:latin typeface="Arial" panose="020B0604020202020204" pitchFamily="34" charset="0"/>
                <a:cs typeface="Arial" panose="020B0604020202020204" pitchFamily="34" charset="0"/>
              </a:rPr>
              <a:t>The statistically calculated data confirm very significant positive differences compared to the 'Cezar' variety taken as a control in the apple genotypes: H 19/6, H 4/17 and H 2/3, which were selected and registered for testing and homologation of new varieties</a:t>
            </a:r>
            <a:r>
              <a:rPr lang="en-US" sz="1800" b="1" dirty="0" smtClean="0">
                <a:latin typeface="Arial" panose="020B0604020202020204" pitchFamily="34" charset="0"/>
                <a:cs typeface="Arial" panose="020B0604020202020204" pitchFamily="34" charset="0"/>
              </a:rPr>
              <a:t>.</a:t>
            </a:r>
            <a:endParaRPr lang="ro-RO" sz="1800" b="1" dirty="0" smtClean="0">
              <a:latin typeface="Arial" panose="020B0604020202020204" pitchFamily="34" charset="0"/>
              <a:cs typeface="Arial" panose="020B0604020202020204" pitchFamily="34" charset="0"/>
            </a:endParaRPr>
          </a:p>
          <a:p>
            <a:pPr indent="457200" algn="just"/>
            <a:r>
              <a:rPr lang="en-US" sz="1800" b="1" dirty="0">
                <a:latin typeface="Arial" panose="020B0604020202020204" pitchFamily="34" charset="0"/>
                <a:cs typeface="Arial" panose="020B0604020202020204" pitchFamily="34" charset="0"/>
              </a:rPr>
              <a:t>With distinctly significant positive differences is the genotype </a:t>
            </a:r>
            <a:r>
              <a:rPr lang="en-US" sz="1800" b="1" dirty="0" err="1">
                <a:latin typeface="Arial" panose="020B0604020202020204" pitchFamily="34" charset="0"/>
                <a:cs typeface="Arial" panose="020B0604020202020204" pitchFamily="34" charset="0"/>
              </a:rPr>
              <a:t>H14</a:t>
            </a:r>
            <a:r>
              <a:rPr lang="en-US" sz="1800" b="1" dirty="0">
                <a:latin typeface="Arial" panose="020B0604020202020204" pitchFamily="34" charset="0"/>
                <a:cs typeface="Arial" panose="020B0604020202020204" pitchFamily="34" charset="0"/>
              </a:rPr>
              <a:t>/1 and with significant positive differences is H </a:t>
            </a:r>
            <a:r>
              <a:rPr lang="en-US" sz="1800" b="1" dirty="0" smtClean="0">
                <a:latin typeface="Arial" panose="020B0604020202020204" pitchFamily="34" charset="0"/>
                <a:cs typeface="Arial" panose="020B0604020202020204" pitchFamily="34" charset="0"/>
              </a:rPr>
              <a:t>18/6</a:t>
            </a:r>
            <a:r>
              <a:rPr lang="ro-RO" sz="1800" b="1" dirty="0" smtClean="0">
                <a:latin typeface="Arial" panose="020B0604020202020204" pitchFamily="34" charset="0"/>
                <a:cs typeface="Arial" panose="020B0604020202020204" pitchFamily="34" charset="0"/>
              </a:rPr>
              <a:t>.</a:t>
            </a:r>
          </a:p>
          <a:p>
            <a:pPr indent="457200" algn="just">
              <a:spcBef>
                <a:spcPts val="900"/>
              </a:spcBef>
              <a:spcAft>
                <a:spcPts val="300"/>
              </a:spcAft>
            </a:pPr>
            <a:r>
              <a:rPr lang="en-GB" sz="1800" b="1" dirty="0">
                <a:solidFill>
                  <a:srgbClr val="800000"/>
                </a:solidFill>
                <a:latin typeface="Arial" panose="020B0604020202020204" pitchFamily="34" charset="0"/>
                <a:cs typeface="Arial" panose="020B0604020202020204" pitchFamily="34" charset="0"/>
              </a:rPr>
              <a:t>PRODUCTION QUALITY</a:t>
            </a:r>
            <a:endParaRPr lang="en-US" sz="1800" b="1" dirty="0">
              <a:solidFill>
                <a:srgbClr val="800000"/>
              </a:solidFill>
              <a:latin typeface="Arial" panose="020B0604020202020204" pitchFamily="34" charset="0"/>
              <a:cs typeface="Arial" panose="020B0604020202020204" pitchFamily="34" charset="0"/>
            </a:endParaRPr>
          </a:p>
          <a:p>
            <a:pPr indent="457200" algn="just"/>
            <a:r>
              <a:rPr lang="en-US" sz="1800" b="1" dirty="0">
                <a:latin typeface="Arial" panose="020B0604020202020204" pitchFamily="34" charset="0"/>
                <a:cs typeface="Arial" panose="020B0604020202020204" pitchFamily="34" charset="0"/>
              </a:rPr>
              <a:t>Apples intended for fresh consumption or processing must be healthy, have reached commercial or consumer maturity and have organoleptic properties specific to the variety. During the study period (2022-2024), the fruit biomass of the apple genotypes in the competition </a:t>
            </a:r>
            <a:r>
              <a:rPr lang="en-US" sz="1800" b="1" dirty="0" err="1">
                <a:latin typeface="Arial" panose="020B0604020202020204" pitchFamily="34" charset="0"/>
                <a:cs typeface="Arial" panose="020B0604020202020204" pitchFamily="34" charset="0"/>
              </a:rPr>
              <a:t>microculture</a:t>
            </a:r>
            <a:r>
              <a:rPr lang="en-US" sz="1800" b="1" dirty="0">
                <a:latin typeface="Arial" panose="020B0604020202020204" pitchFamily="34" charset="0"/>
                <a:cs typeface="Arial" panose="020B0604020202020204" pitchFamily="34" charset="0"/>
              </a:rPr>
              <a:t> fluctuated from year to year, being within the limits of 150 to 220 </a:t>
            </a:r>
            <a:r>
              <a:rPr lang="en-US" sz="1800" b="1" dirty="0" smtClean="0">
                <a:latin typeface="Arial" panose="020B0604020202020204" pitchFamily="34" charset="0"/>
                <a:cs typeface="Arial" panose="020B0604020202020204" pitchFamily="34" charset="0"/>
              </a:rPr>
              <a:t>g/fruit</a:t>
            </a:r>
            <a:r>
              <a:rPr lang="ro-RO" sz="1800" b="1" dirty="0" smtClean="0">
                <a:latin typeface="Arial" panose="020B0604020202020204" pitchFamily="34" charset="0"/>
                <a:cs typeface="Arial" panose="020B0604020202020204" pitchFamily="34" charset="0"/>
              </a:rPr>
              <a:t>.</a:t>
            </a:r>
          </a:p>
          <a:p>
            <a:pPr indent="457200" algn="just"/>
            <a:r>
              <a:rPr lang="en-US" sz="1800" b="1" dirty="0">
                <a:latin typeface="Arial" panose="020B0604020202020204" pitchFamily="34" charset="0"/>
                <a:cs typeface="Arial" panose="020B0604020202020204" pitchFamily="34" charset="0"/>
              </a:rPr>
              <a:t>During the study period (2022-2024), the fruit biomass of the apple genotypes in the competition </a:t>
            </a:r>
            <a:r>
              <a:rPr lang="en-US" sz="1800" b="1" dirty="0" err="1">
                <a:latin typeface="Arial" panose="020B0604020202020204" pitchFamily="34" charset="0"/>
                <a:cs typeface="Arial" panose="020B0604020202020204" pitchFamily="34" charset="0"/>
              </a:rPr>
              <a:t>microculture</a:t>
            </a:r>
            <a:r>
              <a:rPr lang="en-US" sz="1800" b="1" dirty="0">
                <a:latin typeface="Arial" panose="020B0604020202020204" pitchFamily="34" charset="0"/>
                <a:cs typeface="Arial" panose="020B0604020202020204" pitchFamily="34" charset="0"/>
              </a:rPr>
              <a:t> fluctuated from year to year, being within the limits of 150 to 220 </a:t>
            </a:r>
            <a:r>
              <a:rPr lang="en-US" sz="1800" b="1" dirty="0" smtClean="0">
                <a:latin typeface="Arial" panose="020B0604020202020204" pitchFamily="34" charset="0"/>
                <a:cs typeface="Arial" panose="020B0604020202020204" pitchFamily="34" charset="0"/>
              </a:rPr>
              <a:t>g/fruit</a:t>
            </a:r>
            <a:r>
              <a:rPr lang="ro-RO" sz="1800" b="1" dirty="0" smtClean="0">
                <a:latin typeface="Arial" panose="020B0604020202020204" pitchFamily="34" charset="0"/>
                <a:cs typeface="Arial" panose="020B0604020202020204" pitchFamily="34" charset="0"/>
              </a:rPr>
              <a:t>.</a:t>
            </a:r>
            <a:endParaRPr lang="en-US" sz="1800" b="1" dirty="0">
              <a:latin typeface="Arial" panose="020B0604020202020204" pitchFamily="34" charset="0"/>
              <a:cs typeface="Arial" panose="020B0604020202020204" pitchFamily="34" charset="0"/>
            </a:endParaRPr>
          </a:p>
        </p:txBody>
      </p:sp>
      <p:sp>
        <p:nvSpPr>
          <p:cNvPr id="78" name="TextBox 77"/>
          <p:cNvSpPr txBox="1"/>
          <p:nvPr/>
        </p:nvSpPr>
        <p:spPr>
          <a:xfrm>
            <a:off x="21686826" y="23957535"/>
            <a:ext cx="6608679" cy="877163"/>
          </a:xfrm>
          <a:prstGeom prst="rect">
            <a:avLst/>
          </a:prstGeom>
          <a:noFill/>
        </p:spPr>
        <p:txBody>
          <a:bodyPr wrap="square" rtlCol="0">
            <a:spAutoFit/>
          </a:bodyPr>
          <a:lstStyle/>
          <a:p>
            <a:pPr algn="ctr"/>
            <a:r>
              <a:rPr lang="ro-RO" sz="1700" b="1" i="1" dirty="0" smtClean="0">
                <a:latin typeface="Arial" panose="020B0604020202020204" pitchFamily="34" charset="0"/>
                <a:cs typeface="Arial" panose="020B0604020202020204" pitchFamily="34" charset="0"/>
              </a:rPr>
              <a:t>Tab. 2. </a:t>
            </a:r>
            <a:r>
              <a:rPr lang="en-GB" sz="1700" b="1" i="1" dirty="0">
                <a:latin typeface="Arial" panose="020B0604020202020204" pitchFamily="34" charset="0"/>
                <a:cs typeface="Arial" panose="020B0604020202020204" pitchFamily="34" charset="0"/>
              </a:rPr>
              <a:t>Fruit production achieved by apple genotypes in the competition </a:t>
            </a:r>
            <a:r>
              <a:rPr lang="en-GB" sz="1700" b="1" i="1" dirty="0" err="1">
                <a:latin typeface="Arial" panose="020B0604020202020204" pitchFamily="34" charset="0"/>
                <a:cs typeface="Arial" panose="020B0604020202020204" pitchFamily="34" charset="0"/>
              </a:rPr>
              <a:t>microculture</a:t>
            </a:r>
            <a:r>
              <a:rPr lang="en-GB" sz="1700" b="1" i="1" dirty="0">
                <a:latin typeface="Arial" panose="020B0604020202020204" pitchFamily="34" charset="0"/>
                <a:cs typeface="Arial" panose="020B0604020202020204" pitchFamily="34" charset="0"/>
              </a:rPr>
              <a:t>, cultivated at a density </a:t>
            </a:r>
            <a:r>
              <a:rPr lang="en-GB" sz="1700" b="1" i="1" dirty="0" smtClean="0">
                <a:latin typeface="Arial" panose="020B0604020202020204" pitchFamily="34" charset="0"/>
                <a:cs typeface="Arial" panose="020B0604020202020204" pitchFamily="34" charset="0"/>
              </a:rPr>
              <a:t>of </a:t>
            </a:r>
            <a:r>
              <a:rPr lang="ro-RO" sz="1700" b="1" i="1" dirty="0" smtClean="0">
                <a:latin typeface="Arial" panose="020B0604020202020204" pitchFamily="34" charset="0"/>
                <a:cs typeface="Arial" panose="020B0604020202020204" pitchFamily="34" charset="0"/>
              </a:rPr>
              <a:t/>
            </a:r>
            <a:br>
              <a:rPr lang="ro-RO" sz="1700" b="1" i="1" dirty="0" smtClean="0">
                <a:latin typeface="Arial" panose="020B0604020202020204" pitchFamily="34" charset="0"/>
                <a:cs typeface="Arial" panose="020B0604020202020204" pitchFamily="34" charset="0"/>
              </a:rPr>
            </a:br>
            <a:r>
              <a:rPr lang="en-GB" sz="1700" b="1" i="1" dirty="0" smtClean="0">
                <a:latin typeface="Arial" panose="020B0604020202020204" pitchFamily="34" charset="0"/>
                <a:cs typeface="Arial" panose="020B0604020202020204" pitchFamily="34" charset="0"/>
              </a:rPr>
              <a:t>4000 </a:t>
            </a:r>
            <a:r>
              <a:rPr lang="en-GB" sz="1700" b="1" i="1" dirty="0">
                <a:latin typeface="Arial" panose="020B0604020202020204" pitchFamily="34" charset="0"/>
                <a:cs typeface="Arial" panose="020B0604020202020204" pitchFamily="34" charset="0"/>
              </a:rPr>
              <a:t>trees/ha</a:t>
            </a:r>
            <a:endParaRPr lang="ro-RO" sz="1700" b="1" i="1" dirty="0">
              <a:solidFill>
                <a:srgbClr val="FF0000"/>
              </a:solidFill>
              <a:latin typeface="Arial" panose="020B0604020202020204" pitchFamily="34" charset="0"/>
              <a:ea typeface="Arial" charset="0"/>
              <a:cs typeface="Arial" panose="020B0604020202020204" pitchFamily="34" charset="0"/>
            </a:endParaRPr>
          </a:p>
        </p:txBody>
      </p:sp>
      <p:graphicFrame>
        <p:nvGraphicFramePr>
          <p:cNvPr id="79" name="Table 78"/>
          <p:cNvGraphicFramePr>
            <a:graphicFrameLocks noGrp="1"/>
          </p:cNvGraphicFramePr>
          <p:nvPr>
            <p:extLst>
              <p:ext uri="{D42A27DB-BD31-4B8C-83A1-F6EECF244321}">
                <p14:modId xmlns:p14="http://schemas.microsoft.com/office/powerpoint/2010/main" val="1385379210"/>
              </p:ext>
            </p:extLst>
          </p:nvPr>
        </p:nvGraphicFramePr>
        <p:xfrm>
          <a:off x="21753095" y="24861724"/>
          <a:ext cx="6496593" cy="4186879"/>
        </p:xfrm>
        <a:graphic>
          <a:graphicData uri="http://schemas.openxmlformats.org/drawingml/2006/table">
            <a:tbl>
              <a:tblPr firstRow="1" firstCol="1" lastRow="1" lastCol="1" bandRow="1" bandCol="1">
                <a:tableStyleId>{9DCAF9ED-07DC-4A11-8D7F-57B35C25682E}</a:tableStyleId>
              </a:tblPr>
              <a:tblGrid>
                <a:gridCol w="417094">
                  <a:extLst>
                    <a:ext uri="{9D8B030D-6E8A-4147-A177-3AD203B41FA5}">
                      <a16:colId xmlns:a16="http://schemas.microsoft.com/office/drawing/2014/main" val="20000"/>
                    </a:ext>
                  </a:extLst>
                </a:gridCol>
                <a:gridCol w="1535972">
                  <a:extLst>
                    <a:ext uri="{9D8B030D-6E8A-4147-A177-3AD203B41FA5}">
                      <a16:colId xmlns:a16="http://schemas.microsoft.com/office/drawing/2014/main" val="20001"/>
                    </a:ext>
                  </a:extLst>
                </a:gridCol>
                <a:gridCol w="586854">
                  <a:extLst>
                    <a:ext uri="{9D8B030D-6E8A-4147-A177-3AD203B41FA5}">
                      <a16:colId xmlns:a16="http://schemas.microsoft.com/office/drawing/2014/main" val="20002"/>
                    </a:ext>
                  </a:extLst>
                </a:gridCol>
                <a:gridCol w="545910">
                  <a:extLst>
                    <a:ext uri="{9D8B030D-6E8A-4147-A177-3AD203B41FA5}">
                      <a16:colId xmlns:a16="http://schemas.microsoft.com/office/drawing/2014/main" val="20003"/>
                    </a:ext>
                  </a:extLst>
                </a:gridCol>
                <a:gridCol w="532263">
                  <a:extLst>
                    <a:ext uri="{9D8B030D-6E8A-4147-A177-3AD203B41FA5}">
                      <a16:colId xmlns:a16="http://schemas.microsoft.com/office/drawing/2014/main" val="20004"/>
                    </a:ext>
                  </a:extLst>
                </a:gridCol>
                <a:gridCol w="990010">
                  <a:extLst>
                    <a:ext uri="{9D8B030D-6E8A-4147-A177-3AD203B41FA5}">
                      <a16:colId xmlns:a16="http://schemas.microsoft.com/office/drawing/2014/main" val="20005"/>
                    </a:ext>
                  </a:extLst>
                </a:gridCol>
                <a:gridCol w="1000001">
                  <a:extLst>
                    <a:ext uri="{9D8B030D-6E8A-4147-A177-3AD203B41FA5}">
                      <a16:colId xmlns:a16="http://schemas.microsoft.com/office/drawing/2014/main" val="20006"/>
                    </a:ext>
                  </a:extLst>
                </a:gridCol>
                <a:gridCol w="888489">
                  <a:extLst>
                    <a:ext uri="{9D8B030D-6E8A-4147-A177-3AD203B41FA5}">
                      <a16:colId xmlns:a16="http://schemas.microsoft.com/office/drawing/2014/main" val="20007"/>
                    </a:ext>
                  </a:extLst>
                </a:gridCol>
              </a:tblGrid>
              <a:tr h="504825">
                <a:tc rowSpan="2">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Nr. crt.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rowSpan="2">
                  <a:txBody>
                    <a:bodyPr/>
                    <a:lstStyle/>
                    <a:p>
                      <a:pPr algn="ctr">
                        <a:lnSpc>
                          <a:spcPct val="107000"/>
                        </a:lnSpc>
                        <a:spcAft>
                          <a:spcPts val="0"/>
                        </a:spcAft>
                      </a:pPr>
                      <a:r>
                        <a:rPr lang="ro-RO" sz="1600" b="1" dirty="0" smtClean="0">
                          <a:solidFill>
                            <a:schemeClr val="tx1"/>
                          </a:solidFill>
                          <a:effectLst/>
                          <a:latin typeface="Arial" panose="020B0604020202020204" pitchFamily="34" charset="0"/>
                          <a:cs typeface="Arial" panose="020B0604020202020204" pitchFamily="34" charset="0"/>
                        </a:rPr>
                        <a:t>Genotype/</a:t>
                      </a:r>
                      <a:endParaRPr lang="en-US" sz="1600" b="1" dirty="0" smtClean="0">
                        <a:solidFill>
                          <a:schemeClr val="tx1"/>
                        </a:solidFill>
                        <a:effectLst/>
                        <a:latin typeface="Arial" panose="020B0604020202020204" pitchFamily="34" charset="0"/>
                        <a:cs typeface="Arial" panose="020B0604020202020204" pitchFamily="34" charset="0"/>
                      </a:endParaRPr>
                    </a:p>
                    <a:p>
                      <a:pPr algn="ctr">
                        <a:lnSpc>
                          <a:spcPct val="107000"/>
                        </a:lnSpc>
                        <a:spcAft>
                          <a:spcPts val="0"/>
                        </a:spcAft>
                      </a:pPr>
                      <a:r>
                        <a:rPr lang="ro-RO" sz="1600" b="1" dirty="0" smtClean="0">
                          <a:solidFill>
                            <a:schemeClr val="tx1"/>
                          </a:solidFill>
                          <a:effectLst/>
                          <a:latin typeface="Arial" panose="020B0604020202020204" pitchFamily="34" charset="0"/>
                          <a:cs typeface="Arial" panose="020B0604020202020204" pitchFamily="34" charset="0"/>
                        </a:rPr>
                        <a:t>Rootstock</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gridSpan="3">
                  <a:txBody>
                    <a:bodyPr/>
                    <a:lstStyle/>
                    <a:p>
                      <a:pPr algn="ctr">
                        <a:lnSpc>
                          <a:spcPct val="107000"/>
                        </a:lnSpc>
                        <a:spcAft>
                          <a:spcPts val="0"/>
                        </a:spcAft>
                      </a:pPr>
                      <a:r>
                        <a:rPr lang="ro-RO" sz="1600" b="1" dirty="0" smtClean="0">
                          <a:solidFill>
                            <a:schemeClr val="tx1"/>
                          </a:solidFill>
                          <a:effectLst/>
                          <a:latin typeface="Arial" panose="020B0604020202020204" pitchFamily="34" charset="0"/>
                          <a:cs typeface="Arial" panose="020B0604020202020204" pitchFamily="34" charset="0"/>
                        </a:rPr>
                        <a:t>Production obtained in the year </a:t>
                      </a:r>
                      <a:r>
                        <a:rPr lang="ro-RO" sz="1600" b="1" dirty="0">
                          <a:solidFill>
                            <a:schemeClr val="tx1"/>
                          </a:solidFill>
                          <a:effectLst/>
                          <a:latin typeface="Arial" panose="020B0604020202020204" pitchFamily="34" charset="0"/>
                          <a:cs typeface="Arial" panose="020B0604020202020204" pitchFamily="34" charset="0"/>
                        </a:rPr>
                        <a:t>(t/ha) </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hMerge="1">
                  <a:txBody>
                    <a:bodyPr/>
                    <a:lstStyle/>
                    <a:p>
                      <a:endParaRPr lang="en-US"/>
                    </a:p>
                  </a:txBody>
                  <a:tcPr/>
                </a:tc>
                <a:tc hMerge="1">
                  <a:txBody>
                    <a:bodyPr/>
                    <a:lstStyle/>
                    <a:p>
                      <a:endParaRPr lang="en-US"/>
                    </a:p>
                  </a:txBody>
                  <a:tcPr/>
                </a:tc>
                <a:tc rowSpan="2">
                  <a:txBody>
                    <a:bodyPr/>
                    <a:lstStyle/>
                    <a:p>
                      <a:pPr algn="ctr">
                        <a:lnSpc>
                          <a:spcPct val="107000"/>
                        </a:lnSpc>
                        <a:spcAft>
                          <a:spcPts val="0"/>
                        </a:spcAft>
                      </a:pPr>
                      <a:r>
                        <a:rPr lang="ro-RO" sz="1600" b="1" dirty="0" smtClean="0">
                          <a:solidFill>
                            <a:schemeClr val="tx1"/>
                          </a:solidFill>
                          <a:effectLst/>
                          <a:latin typeface="Arial" panose="020B0604020202020204" pitchFamily="34" charset="0"/>
                          <a:cs typeface="Arial" panose="020B0604020202020204" pitchFamily="34" charset="0"/>
                        </a:rPr>
                        <a:t>Average</a:t>
                      </a:r>
                      <a:r>
                        <a:rPr lang="ro-RO" sz="1600" b="1" baseline="0" dirty="0" smtClean="0">
                          <a:solidFill>
                            <a:schemeClr val="tx1"/>
                          </a:solidFill>
                          <a:effectLst/>
                          <a:latin typeface="Arial" panose="020B0604020202020204" pitchFamily="34" charset="0"/>
                          <a:cs typeface="Arial" panose="020B0604020202020204" pitchFamily="34" charset="0"/>
                        </a:rPr>
                        <a:t> of years</a:t>
                      </a:r>
                      <a:endParaRPr lang="en-US" sz="1600" b="1" dirty="0">
                        <a:solidFill>
                          <a:schemeClr val="tx1"/>
                        </a:solidFill>
                        <a:effectLst/>
                        <a:latin typeface="Arial" panose="020B0604020202020204" pitchFamily="34" charset="0"/>
                        <a:cs typeface="Arial" panose="020B0604020202020204" pitchFamily="34" charset="0"/>
                      </a:endParaRPr>
                    </a:p>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5 – 6</a:t>
                      </a:r>
                      <a:endParaRPr lang="en-US" sz="1600" b="1" dirty="0">
                        <a:solidFill>
                          <a:schemeClr val="tx1"/>
                        </a:solidFill>
                        <a:effectLst/>
                        <a:latin typeface="Arial" panose="020B0604020202020204" pitchFamily="34" charset="0"/>
                        <a:cs typeface="Arial" panose="020B0604020202020204" pitchFamily="34" charset="0"/>
                      </a:endParaRPr>
                    </a:p>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(t/ha)</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rowSpan="2">
                  <a:txBody>
                    <a:bodyPr/>
                    <a:lstStyle/>
                    <a:p>
                      <a:pPr algn="ctr">
                        <a:lnSpc>
                          <a:spcPct val="107000"/>
                        </a:lnSpc>
                        <a:spcAft>
                          <a:spcPts val="0"/>
                        </a:spcAft>
                      </a:pPr>
                      <a:r>
                        <a:rPr lang="ro-RO" sz="1600" b="1" dirty="0" smtClean="0">
                          <a:solidFill>
                            <a:schemeClr val="tx1"/>
                          </a:solidFill>
                          <a:effectLst/>
                          <a:latin typeface="Arial" panose="020B0604020202020204" pitchFamily="34" charset="0"/>
                          <a:cs typeface="Arial" panose="020B0604020202020204" pitchFamily="34" charset="0"/>
                        </a:rPr>
                        <a:t>Diferen-ces ±</a:t>
                      </a:r>
                      <a:endParaRPr lang="en-US" sz="1600" b="1" dirty="0">
                        <a:solidFill>
                          <a:schemeClr val="tx1"/>
                        </a:solidFill>
                        <a:effectLst/>
                        <a:latin typeface="Arial" panose="020B0604020202020204" pitchFamily="34" charset="0"/>
                        <a:cs typeface="Arial" panose="020B0604020202020204" pitchFamily="34" charset="0"/>
                      </a:endParaRPr>
                    </a:p>
                    <a:p>
                      <a:pPr algn="ctr">
                        <a:lnSpc>
                          <a:spcPct val="107000"/>
                        </a:lnSpc>
                        <a:spcAft>
                          <a:spcPts val="0"/>
                        </a:spcAft>
                      </a:pPr>
                      <a:r>
                        <a:rPr lang="ro-RO" sz="1600" b="1" dirty="0" smtClean="0">
                          <a:solidFill>
                            <a:schemeClr val="tx1"/>
                          </a:solidFill>
                          <a:effectLst/>
                          <a:latin typeface="Arial" panose="020B0604020202020204" pitchFamily="34" charset="0"/>
                          <a:cs typeface="Arial" panose="020B0604020202020204" pitchFamily="34" charset="0"/>
                        </a:rPr>
                        <a:t>from Mt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rowSpan="2">
                  <a:txBody>
                    <a:bodyPr/>
                    <a:lstStyle/>
                    <a:p>
                      <a:pPr algn="ctr">
                        <a:lnSpc>
                          <a:spcPct val="107000"/>
                        </a:lnSpc>
                        <a:spcAft>
                          <a:spcPts val="0"/>
                        </a:spcAft>
                      </a:pPr>
                      <a:r>
                        <a:rPr lang="ro-RO" sz="1600" b="1" dirty="0" smtClean="0">
                          <a:solidFill>
                            <a:schemeClr val="tx1"/>
                          </a:solidFill>
                          <a:effectLst/>
                          <a:latin typeface="Arial" panose="020B0604020202020204" pitchFamily="34" charset="0"/>
                          <a:cs typeface="Arial" panose="020B0604020202020204" pitchFamily="34" charset="0"/>
                        </a:rPr>
                        <a:t>Signifi- cance</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10000"/>
                  </a:ext>
                </a:extLst>
              </a:tr>
              <a:tr h="273050">
                <a:tc vMerge="1">
                  <a:txBody>
                    <a:bodyPr/>
                    <a:lstStyle/>
                    <a:p>
                      <a:endParaRPr lang="en-US"/>
                    </a:p>
                  </a:txBody>
                  <a:tcPr/>
                </a:tc>
                <a:tc vMerge="1">
                  <a:txBody>
                    <a:bodyPr/>
                    <a:lstStyle/>
                    <a:p>
                      <a:endParaRPr lang="en-US"/>
                    </a:p>
                  </a:txBody>
                  <a:tcPr/>
                </a:tc>
                <a:tc>
                  <a:txBody>
                    <a:bodyPr/>
                    <a:lstStyle/>
                    <a:p>
                      <a:pPr algn="ctr">
                        <a:lnSpc>
                          <a:spcPct val="107000"/>
                        </a:lnSpc>
                        <a:spcAft>
                          <a:spcPts val="800"/>
                        </a:spcAft>
                      </a:pPr>
                      <a:r>
                        <a:rPr lang="ro-RO" sz="1600" b="1" dirty="0">
                          <a:solidFill>
                            <a:schemeClr val="tx1"/>
                          </a:solidFill>
                          <a:effectLst/>
                          <a:latin typeface="Arial" panose="020B0604020202020204" pitchFamily="34" charset="0"/>
                          <a:cs typeface="Arial" panose="020B0604020202020204" pitchFamily="34" charset="0"/>
                        </a:rPr>
                        <a:t>4</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a:lnSpc>
                          <a:spcPct val="107000"/>
                        </a:lnSpc>
                        <a:spcAft>
                          <a:spcPts val="800"/>
                        </a:spcAft>
                      </a:pPr>
                      <a:r>
                        <a:rPr lang="ro-RO" sz="1600" b="1">
                          <a:solidFill>
                            <a:schemeClr val="tx1"/>
                          </a:solidFill>
                          <a:effectLst/>
                          <a:latin typeface="Arial" panose="020B0604020202020204" pitchFamily="34" charset="0"/>
                          <a:cs typeface="Arial" panose="020B0604020202020204" pitchFamily="34" charset="0"/>
                        </a:rPr>
                        <a:t>5</a:t>
                      </a:r>
                      <a:endParaRPr lang="en-US" sz="1600" b="1">
                        <a:solidFill>
                          <a:schemeClr val="tx1"/>
                        </a:solidFill>
                        <a:effectLst/>
                        <a:latin typeface="Arial" panose="020B0604020202020204" pitchFamily="34" charset="0"/>
                        <a:ea typeface="Aptos"/>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algn="ctr">
                        <a:lnSpc>
                          <a:spcPct val="107000"/>
                        </a:lnSpc>
                        <a:spcAft>
                          <a:spcPts val="800"/>
                        </a:spcAft>
                      </a:pPr>
                      <a:r>
                        <a:rPr lang="ro-RO" sz="1600" b="1" dirty="0">
                          <a:solidFill>
                            <a:schemeClr val="tx1"/>
                          </a:solidFill>
                          <a:effectLst/>
                          <a:latin typeface="Arial" panose="020B0604020202020204" pitchFamily="34" charset="0"/>
                          <a:cs typeface="Arial" panose="020B0604020202020204" pitchFamily="34" charset="0"/>
                        </a:rPr>
                        <a:t>6</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1"/>
                  </a:ext>
                </a:extLst>
              </a:tr>
              <a:tr h="0">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1</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'Cezar'/M9 </a:t>
                      </a:r>
                      <a:r>
                        <a:rPr lang="en-GB" sz="1600" b="1" dirty="0">
                          <a:solidFill>
                            <a:schemeClr val="tx1"/>
                          </a:solidFill>
                          <a:effectLst/>
                          <a:latin typeface="Arial" panose="020B0604020202020204" pitchFamily="34" charset="0"/>
                          <a:cs typeface="Arial" panose="020B0604020202020204" pitchFamily="34" charset="0"/>
                        </a:rPr>
                        <a:t>(Mt)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19,2</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32,0</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38,4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35,2</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extLst>
                  <a:ext uri="{0D108BD9-81ED-4DB2-BD59-A6C34878D82A}">
                    <a16:rowId xmlns:a16="http://schemas.microsoft.com/office/drawing/2014/main" val="10002"/>
                  </a:ext>
                </a:extLst>
              </a:tr>
              <a:tr h="0">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2</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H 18/6/M9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22,8</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32,4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41,6</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37,0</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+1,8</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extLst>
                  <a:ext uri="{0D108BD9-81ED-4DB2-BD59-A6C34878D82A}">
                    <a16:rowId xmlns:a16="http://schemas.microsoft.com/office/drawing/2014/main" val="10003"/>
                  </a:ext>
                </a:extLst>
              </a:tr>
              <a:tr h="0">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3</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H 19/6/M9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21,6</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36,8</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46,0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41,4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+6,2</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extLst>
                  <a:ext uri="{0D108BD9-81ED-4DB2-BD59-A6C34878D82A}">
                    <a16:rowId xmlns:a16="http://schemas.microsoft.com/office/drawing/2014/main" val="10004"/>
                  </a:ext>
                </a:extLst>
              </a:tr>
              <a:tr h="0">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H 8/1/M9</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26,0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30,4</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34,4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32,4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-2,8</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00</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extLst>
                  <a:ext uri="{0D108BD9-81ED-4DB2-BD59-A6C34878D82A}">
                    <a16:rowId xmlns:a16="http://schemas.microsoft.com/office/drawing/2014/main" val="10005"/>
                  </a:ext>
                </a:extLst>
              </a:tr>
              <a:tr h="0">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5</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H 4/17/M9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18,4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40,8</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42,4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41,6</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+6,4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extLst>
                  <a:ext uri="{0D108BD9-81ED-4DB2-BD59-A6C34878D82A}">
                    <a16:rowId xmlns:a16="http://schemas.microsoft.com/office/drawing/2014/main" val="10006"/>
                  </a:ext>
                </a:extLst>
              </a:tr>
              <a:tr h="0">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6</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H 1/28/M9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15,2</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33,6</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36,4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35,0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-0,2</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ns</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extLst>
                  <a:ext uri="{0D108BD9-81ED-4DB2-BD59-A6C34878D82A}">
                    <a16:rowId xmlns:a16="http://schemas.microsoft.com/office/drawing/2014/main" val="10007"/>
                  </a:ext>
                </a:extLst>
              </a:tr>
              <a:tr h="0">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7</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H 4/44/M9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15,6</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34,0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36,8</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35,4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+0,2</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ns</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extLst>
                  <a:ext uri="{0D108BD9-81ED-4DB2-BD59-A6C34878D82A}">
                    <a16:rowId xmlns:a16="http://schemas.microsoft.com/office/drawing/2014/main" val="10008"/>
                  </a:ext>
                </a:extLst>
              </a:tr>
              <a:tr h="0">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8</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H 2/3/M9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23,2</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38,4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43,2</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40,8</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+5,6</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extLst>
                  <a:ext uri="{0D108BD9-81ED-4DB2-BD59-A6C34878D82A}">
                    <a16:rowId xmlns:a16="http://schemas.microsoft.com/office/drawing/2014/main" val="10009"/>
                  </a:ext>
                </a:extLst>
              </a:tr>
              <a:tr h="0">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H 4/42/M9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19,2</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32,4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40,4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36,4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+1,2</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ns</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extLst>
                  <a:ext uri="{0D108BD9-81ED-4DB2-BD59-A6C34878D82A}">
                    <a16:rowId xmlns:a16="http://schemas.microsoft.com/office/drawing/2014/main" val="10010"/>
                  </a:ext>
                </a:extLst>
              </a:tr>
              <a:tr h="0">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10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H 14/1/M9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14,4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31,2</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44,8</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38,0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+2,8</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extLst>
                  <a:ext uri="{0D108BD9-81ED-4DB2-BD59-A6C34878D82A}">
                    <a16:rowId xmlns:a16="http://schemas.microsoft.com/office/drawing/2014/main" val="10011"/>
                  </a:ext>
                </a:extLst>
              </a:tr>
              <a:tr h="0">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11</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H 1/55/M9</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6,0</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24,4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26,4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25,4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-9,8</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000</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extLst>
                  <a:ext uri="{0D108BD9-81ED-4DB2-BD59-A6C34878D82A}">
                    <a16:rowId xmlns:a16="http://schemas.microsoft.com/office/drawing/2014/main" val="10012"/>
                  </a:ext>
                </a:extLst>
              </a:tr>
              <a:tr h="0">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12</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H 8/6/M9</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10,8</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27,6</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32,4</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30,0</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a:solidFill>
                            <a:schemeClr val="tx1"/>
                          </a:solidFill>
                          <a:effectLst/>
                          <a:latin typeface="Arial" panose="020B0604020202020204" pitchFamily="34" charset="0"/>
                          <a:cs typeface="Arial" panose="020B0604020202020204" pitchFamily="34" charset="0"/>
                        </a:rPr>
                        <a:t>-5,2</a:t>
                      </a:r>
                      <a:endParaRPr lang="en-US" sz="1600" b="1">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algn="ctr">
                        <a:lnSpc>
                          <a:spcPct val="107000"/>
                        </a:lnSpc>
                        <a:spcAft>
                          <a:spcPts val="0"/>
                        </a:spcAft>
                      </a:pPr>
                      <a:r>
                        <a:rPr lang="ro-RO" sz="1600" b="1" dirty="0">
                          <a:solidFill>
                            <a:schemeClr val="tx1"/>
                          </a:solidFill>
                          <a:effectLst/>
                          <a:latin typeface="Arial" panose="020B0604020202020204" pitchFamily="34" charset="0"/>
                          <a:cs typeface="Arial" panose="020B0604020202020204" pitchFamily="34" charset="0"/>
                        </a:rPr>
                        <a:t>000</a:t>
                      </a:r>
                      <a:endParaRPr lang="en-US" sz="1600" b="1" dirty="0">
                        <a:solidFill>
                          <a:schemeClr val="tx1"/>
                        </a:solidFill>
                        <a:effectLst/>
                        <a:latin typeface="Arial" panose="020B0604020202020204" pitchFamily="34" charset="0"/>
                        <a:ea typeface="Aptos"/>
                        <a:cs typeface="Arial" panose="020B0604020202020204" pitchFamily="34"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extLst>
                  <a:ext uri="{0D108BD9-81ED-4DB2-BD59-A6C34878D82A}">
                    <a16:rowId xmlns:a16="http://schemas.microsoft.com/office/drawing/2014/main" val="10013"/>
                  </a:ext>
                </a:extLst>
              </a:tr>
            </a:tbl>
          </a:graphicData>
        </a:graphic>
      </p:graphicFrame>
      <p:sp>
        <p:nvSpPr>
          <p:cNvPr id="80" name="TextBox 79"/>
          <p:cNvSpPr txBox="1"/>
          <p:nvPr/>
        </p:nvSpPr>
        <p:spPr>
          <a:xfrm>
            <a:off x="21778510" y="29087468"/>
            <a:ext cx="6011080" cy="338554"/>
          </a:xfrm>
          <a:prstGeom prst="rect">
            <a:avLst/>
          </a:prstGeom>
          <a:noFill/>
        </p:spPr>
        <p:txBody>
          <a:bodyPr wrap="square" rtlCol="0">
            <a:spAutoFit/>
          </a:bodyPr>
          <a:lstStyle/>
          <a:p>
            <a:r>
              <a:rPr lang="ro-RO" sz="1600" b="1" i="1" dirty="0">
                <a:latin typeface="Arial" panose="020B0604020202020204" pitchFamily="34" charset="0"/>
                <a:cs typeface="Arial" panose="020B0604020202020204" pitchFamily="34" charset="0"/>
              </a:rPr>
              <a:t>DL 5%=1,76 t ; DL 1% =2,49 t ; DL 0,1% =3,55 t</a:t>
            </a:r>
            <a:endParaRPr lang="en-US" sz="1600" b="1" dirty="0">
              <a:latin typeface="Arial" panose="020B0604020202020204" pitchFamily="34" charset="0"/>
              <a:cs typeface="Arial" panose="020B0604020202020204" pitchFamily="34" charset="0"/>
            </a:endParaRPr>
          </a:p>
        </p:txBody>
      </p:sp>
      <p:sp>
        <p:nvSpPr>
          <p:cNvPr id="81" name="TextBox 80"/>
          <p:cNvSpPr txBox="1"/>
          <p:nvPr/>
        </p:nvSpPr>
        <p:spPr>
          <a:xfrm>
            <a:off x="626865" y="32158092"/>
            <a:ext cx="6224311" cy="3693319"/>
          </a:xfrm>
          <a:prstGeom prst="rect">
            <a:avLst/>
          </a:prstGeom>
          <a:noFill/>
        </p:spPr>
        <p:txBody>
          <a:bodyPr wrap="square" rtlCol="0">
            <a:spAutoFit/>
          </a:bodyPr>
          <a:lstStyle/>
          <a:p>
            <a:pPr indent="288000" algn="just"/>
            <a:r>
              <a:rPr lang="en-GB" sz="1800" b="1" dirty="0">
                <a:solidFill>
                  <a:srgbClr val="800000"/>
                </a:solidFill>
                <a:latin typeface="Arial" panose="020B0604020202020204" pitchFamily="34" charset="0"/>
                <a:cs typeface="Arial" panose="020B0604020202020204" pitchFamily="34" charset="0"/>
              </a:rPr>
              <a:t>The variety </a:t>
            </a:r>
            <a:r>
              <a:rPr lang="en-GB" sz="1800" b="1" dirty="0" smtClean="0">
                <a:solidFill>
                  <a:srgbClr val="800000"/>
                </a:solidFill>
                <a:latin typeface="Arial" panose="020B0604020202020204" pitchFamily="34" charset="0"/>
                <a:cs typeface="Arial" panose="020B0604020202020204" pitchFamily="34" charset="0"/>
              </a:rPr>
              <a:t>'GEORGE' </a:t>
            </a:r>
            <a:r>
              <a:rPr lang="en-GB" sz="1800" b="1" dirty="0">
                <a:latin typeface="Arial" panose="020B0604020202020204" pitchFamily="34" charset="0"/>
                <a:cs typeface="Arial" panose="020B0604020202020204" pitchFamily="34" charset="0"/>
              </a:rPr>
              <a:t>(syn. H 4/17-04</a:t>
            </a:r>
            <a:r>
              <a:rPr lang="en-GB" sz="1800" b="1" dirty="0" smtClean="0">
                <a:latin typeface="Arial" panose="020B0604020202020204" pitchFamily="34" charset="0"/>
                <a:cs typeface="Arial" panose="020B0604020202020204" pitchFamily="34" charset="0"/>
              </a:rPr>
              <a:t>), </a:t>
            </a:r>
            <a:r>
              <a:rPr lang="en-GB" sz="1800" b="1" dirty="0">
                <a:latin typeface="Arial" panose="020B0604020202020204" pitchFamily="34" charset="0"/>
                <a:cs typeface="Arial" panose="020B0604020202020204" pitchFamily="34" charset="0"/>
              </a:rPr>
              <a:t>obtained from the hybrid combination '</a:t>
            </a:r>
            <a:r>
              <a:rPr lang="en-GB" sz="1800" b="1" dirty="0" err="1">
                <a:latin typeface="Arial" panose="020B0604020202020204" pitchFamily="34" charset="0"/>
                <a:cs typeface="Arial" panose="020B0604020202020204" pitchFamily="34" charset="0"/>
              </a:rPr>
              <a:t>Goldspur</a:t>
            </a:r>
            <a:r>
              <a:rPr lang="en-GB" sz="1800" b="1" dirty="0">
                <a:latin typeface="Arial" panose="020B0604020202020204" pitchFamily="34" charset="0"/>
                <a:cs typeface="Arial" panose="020B0604020202020204" pitchFamily="34" charset="0"/>
              </a:rPr>
              <a:t>' x 'Florina', approved in </a:t>
            </a:r>
            <a:r>
              <a:rPr lang="en-GB" sz="1800" b="1" dirty="0" smtClean="0">
                <a:latin typeface="Arial" panose="020B0604020202020204" pitchFamily="34" charset="0"/>
                <a:cs typeface="Arial" panose="020B0604020202020204" pitchFamily="34" charset="0"/>
              </a:rPr>
              <a:t>2024</a:t>
            </a:r>
            <a:r>
              <a:rPr lang="ro-RO" sz="1800" b="1" dirty="0" smtClean="0">
                <a:latin typeface="Arial" panose="020B0604020202020204" pitchFamily="34" charset="0"/>
                <a:cs typeface="Arial" panose="020B0604020202020204" pitchFamily="34" charset="0"/>
              </a:rPr>
              <a:t>.</a:t>
            </a:r>
          </a:p>
          <a:p>
            <a:pPr indent="288000" algn="just"/>
            <a:r>
              <a:rPr lang="en-GB" sz="1800" b="1" i="1" dirty="0"/>
              <a:t>Main </a:t>
            </a:r>
            <a:r>
              <a:rPr lang="en-GB" sz="1800" b="1" i="1" dirty="0" smtClean="0"/>
              <a:t>features</a:t>
            </a:r>
            <a:r>
              <a:rPr lang="ro-RO" sz="1800" b="1" i="1" dirty="0" smtClean="0"/>
              <a:t>:</a:t>
            </a:r>
            <a:endParaRPr lang="ro-RO" sz="1800" b="1" i="1" dirty="0" smtClean="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GB" sz="1800" b="1" dirty="0" smtClean="0">
                <a:latin typeface="Arial" panose="020B0604020202020204" pitchFamily="34" charset="0"/>
                <a:cs typeface="Arial" panose="020B0604020202020204" pitchFamily="34" charset="0"/>
              </a:rPr>
              <a:t>it </a:t>
            </a:r>
            <a:r>
              <a:rPr lang="en-GB" sz="1800" b="1" dirty="0">
                <a:latin typeface="Arial" panose="020B0604020202020204" pitchFamily="34" charset="0"/>
                <a:cs typeface="Arial" panose="020B0604020202020204" pitchFamily="34" charset="0"/>
              </a:rPr>
              <a:t>is resistant to the attack of rape </a:t>
            </a:r>
            <a:r>
              <a:rPr lang="en-GB" sz="1800" b="1" dirty="0" smtClean="0">
                <a:latin typeface="Arial" panose="020B0604020202020204" pitchFamily="34" charset="0"/>
                <a:cs typeface="Arial" panose="020B0604020202020204" pitchFamily="34" charset="0"/>
              </a:rPr>
              <a:t>and </a:t>
            </a:r>
            <a:r>
              <a:rPr lang="en-GB" sz="1800" b="1" dirty="0">
                <a:latin typeface="Arial" panose="020B0604020202020204" pitchFamily="34" charset="0"/>
                <a:cs typeface="Arial" panose="020B0604020202020204" pitchFamily="34" charset="0"/>
              </a:rPr>
              <a:t>powdery </a:t>
            </a:r>
            <a:r>
              <a:rPr lang="en-GB" sz="1800" b="1" dirty="0" smtClean="0">
                <a:latin typeface="Arial" panose="020B0604020202020204" pitchFamily="34" charset="0"/>
                <a:cs typeface="Arial" panose="020B0604020202020204" pitchFamily="34" charset="0"/>
              </a:rPr>
              <a:t>mildew; </a:t>
            </a:r>
            <a:endParaRPr lang="en-US" sz="1800" b="1"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GB" sz="1800" b="1" dirty="0" smtClean="0">
                <a:latin typeface="Arial" panose="020B0604020202020204" pitchFamily="34" charset="0"/>
                <a:cs typeface="Arial" panose="020B0604020202020204" pitchFamily="34" charset="0"/>
              </a:rPr>
              <a:t>the </a:t>
            </a:r>
            <a:r>
              <a:rPr lang="en-GB" sz="1800" b="1" dirty="0">
                <a:latin typeface="Arial" panose="020B0604020202020204" pitchFamily="34" charset="0"/>
                <a:cs typeface="Arial" panose="020B0604020202020204" pitchFamily="34" charset="0"/>
              </a:rPr>
              <a:t>tree has small-medium </a:t>
            </a:r>
            <a:r>
              <a:rPr lang="en-GB" sz="1800" b="1" dirty="0" err="1">
                <a:latin typeface="Arial" panose="020B0604020202020204" pitchFamily="34" charset="0"/>
                <a:cs typeface="Arial" panose="020B0604020202020204" pitchFamily="34" charset="0"/>
              </a:rPr>
              <a:t>vigor</a:t>
            </a:r>
            <a:r>
              <a:rPr lang="en-GB" sz="1800" b="1" dirty="0">
                <a:latin typeface="Arial" panose="020B0604020202020204" pitchFamily="34" charset="0"/>
                <a:cs typeface="Arial" panose="020B0604020202020204" pitchFamily="34" charset="0"/>
              </a:rPr>
              <a:t>, displayed habit, with early entry on the fruit, with predominant fruiting on short fruit formations and annual branches; </a:t>
            </a:r>
            <a:endParaRPr lang="en-US" sz="1800" b="1"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GB" sz="1800" b="1" dirty="0" smtClean="0">
                <a:latin typeface="Arial" panose="020B0604020202020204" pitchFamily="34" charset="0"/>
                <a:cs typeface="Arial" panose="020B0604020202020204" pitchFamily="34" charset="0"/>
              </a:rPr>
              <a:t>the </a:t>
            </a:r>
            <a:r>
              <a:rPr lang="en-GB" sz="1800" b="1" dirty="0">
                <a:latin typeface="Arial" panose="020B0604020202020204" pitchFamily="34" charset="0"/>
                <a:cs typeface="Arial" panose="020B0604020202020204" pitchFamily="34" charset="0"/>
              </a:rPr>
              <a:t>fruit is good-looking and uniform in size, reaching an average of 160 g, conical in shape, yellow in </a:t>
            </a:r>
            <a:r>
              <a:rPr lang="en-GB" sz="1800" b="1" dirty="0" err="1">
                <a:latin typeface="Arial" panose="020B0604020202020204" pitchFamily="34" charset="0"/>
                <a:cs typeface="Arial" panose="020B0604020202020204" pitchFamily="34" charset="0"/>
              </a:rPr>
              <a:t>color</a:t>
            </a:r>
            <a:r>
              <a:rPr lang="en-GB" sz="1800" b="1" dirty="0">
                <a:latin typeface="Arial" panose="020B0604020202020204" pitchFamily="34" charset="0"/>
                <a:cs typeface="Arial" panose="020B0604020202020204" pitchFamily="34" charset="0"/>
              </a:rPr>
              <a:t> on almost the entire surface; </a:t>
            </a:r>
            <a:endParaRPr lang="en-US" sz="1800" b="1" dirty="0">
              <a:latin typeface="Arial" panose="020B0604020202020204" pitchFamily="34" charset="0"/>
              <a:cs typeface="Arial" panose="020B0604020202020204" pitchFamily="34" charset="0"/>
            </a:endParaRPr>
          </a:p>
        </p:txBody>
      </p:sp>
      <p:pic>
        <p:nvPicPr>
          <p:cNvPr id="82" name="Picture 81" descr="O imagine care conține copac, fruct, în aer liber, pom fructiferConținutul generat de inteligența artificială poate fi incorect."/>
          <p:cNvPicPr/>
          <p:nvPr/>
        </p:nvPicPr>
        <p:blipFill>
          <a:blip r:embed="rId4">
            <a:extLst>
              <a:ext uri="{28A0092B-C50C-407E-A947-70E740481C1C}">
                <a14:useLocalDpi xmlns:a14="http://schemas.microsoft.com/office/drawing/2010/main" val="0"/>
              </a:ext>
            </a:extLst>
          </a:blip>
          <a:srcRect/>
          <a:stretch>
            <a:fillRect/>
          </a:stretch>
        </p:blipFill>
        <p:spPr bwMode="auto">
          <a:xfrm>
            <a:off x="6946711" y="32246110"/>
            <a:ext cx="2466155" cy="2860739"/>
          </a:xfrm>
          <a:prstGeom prst="rect">
            <a:avLst/>
          </a:prstGeom>
          <a:noFill/>
          <a:effectLst>
            <a:outerShdw blurRad="50800" dist="38100" dir="5400000" algn="t" rotWithShape="0">
              <a:prstClr val="black">
                <a:alpha val="40000"/>
              </a:prstClr>
            </a:outerShdw>
          </a:effectLst>
        </p:spPr>
      </p:pic>
      <p:pic>
        <p:nvPicPr>
          <p:cNvPr id="83" name="Picture 82" descr="O imagine care conține copac, fruct, în aer liber, mărDescriere generată automat"/>
          <p:cNvPicPr/>
          <p:nvPr/>
        </p:nvPicPr>
        <p:blipFill>
          <a:blip r:embed="rId5">
            <a:extLst>
              <a:ext uri="{28A0092B-C50C-407E-A947-70E740481C1C}">
                <a14:useLocalDpi xmlns:a14="http://schemas.microsoft.com/office/drawing/2010/main" val="0"/>
              </a:ext>
            </a:extLst>
          </a:blip>
          <a:srcRect/>
          <a:stretch>
            <a:fillRect/>
          </a:stretch>
        </p:blipFill>
        <p:spPr bwMode="auto">
          <a:xfrm>
            <a:off x="16480814" y="32246109"/>
            <a:ext cx="2257975" cy="2971239"/>
          </a:xfrm>
          <a:prstGeom prst="rect">
            <a:avLst/>
          </a:prstGeom>
          <a:noFill/>
          <a:effectLst>
            <a:outerShdw blurRad="50800" dist="38100" dir="5400000" algn="t" rotWithShape="0">
              <a:prstClr val="black">
                <a:alpha val="40000"/>
              </a:prstClr>
            </a:outerShdw>
          </a:effectLst>
        </p:spPr>
      </p:pic>
      <p:sp>
        <p:nvSpPr>
          <p:cNvPr id="84" name="TextBox 83"/>
          <p:cNvSpPr txBox="1"/>
          <p:nvPr/>
        </p:nvSpPr>
        <p:spPr>
          <a:xfrm>
            <a:off x="499132" y="37619248"/>
            <a:ext cx="27659820" cy="646331"/>
          </a:xfrm>
          <a:prstGeom prst="rect">
            <a:avLst/>
          </a:prstGeom>
          <a:noFill/>
        </p:spPr>
        <p:txBody>
          <a:bodyPr wrap="square" rtlCol="0">
            <a:spAutoFit/>
          </a:bodyPr>
          <a:lstStyle/>
          <a:p>
            <a:pPr indent="457200"/>
            <a:r>
              <a:rPr lang="en-GB" sz="1800" b="1" dirty="0">
                <a:latin typeface="Arial" panose="020B0604020202020204" pitchFamily="34" charset="0"/>
                <a:cs typeface="Arial" panose="020B0604020202020204" pitchFamily="34" charset="0"/>
              </a:rPr>
              <a:t>The creation and introduction into cultivation of apple varieties with resistance to diseases is a promising start in the development of a fruit growing with fewer treatments, with increased economic efficiency and obtaining quality fruits. </a:t>
            </a:r>
            <a:endParaRPr lang="en-US" sz="1800" b="1" dirty="0">
              <a:latin typeface="Arial" panose="020B0604020202020204" pitchFamily="34" charset="0"/>
              <a:cs typeface="Arial" panose="020B0604020202020204" pitchFamily="34" charset="0"/>
            </a:endParaRPr>
          </a:p>
          <a:p>
            <a:pPr indent="457200"/>
            <a:r>
              <a:rPr lang="en-GB" sz="1800" b="1" dirty="0">
                <a:latin typeface="Arial" panose="020B0604020202020204" pitchFamily="34" charset="0"/>
                <a:cs typeface="Arial" panose="020B0604020202020204" pitchFamily="34" charset="0"/>
              </a:rPr>
              <a:t>The modernization of the assortment with new apple varieties contributes to the rehabilitation and production of a high quality apple fruit seedlings that meet the needs of apple producers, adapted to the specific </a:t>
            </a:r>
            <a:r>
              <a:rPr lang="en-GB" sz="1800" b="1" dirty="0" err="1">
                <a:latin typeface="Arial" panose="020B0604020202020204" pitchFamily="34" charset="0"/>
                <a:cs typeface="Arial" panose="020B0604020202020204" pitchFamily="34" charset="0"/>
              </a:rPr>
              <a:t>pedoclimatic</a:t>
            </a:r>
            <a:r>
              <a:rPr lang="en-GB" sz="1800" b="1" dirty="0">
                <a:latin typeface="Arial" panose="020B0604020202020204" pitchFamily="34" charset="0"/>
                <a:cs typeface="Arial" panose="020B0604020202020204" pitchFamily="34" charset="0"/>
              </a:rPr>
              <a:t> conditions</a:t>
            </a:r>
            <a:endParaRPr lang="en-US" sz="1800" b="1" dirty="0">
              <a:latin typeface="Arial" panose="020B0604020202020204" pitchFamily="34" charset="0"/>
              <a:cs typeface="Arial" panose="020B0604020202020204" pitchFamily="34" charset="0"/>
            </a:endParaRPr>
          </a:p>
        </p:txBody>
      </p:sp>
      <p:sp>
        <p:nvSpPr>
          <p:cNvPr id="85" name="TextBox 84"/>
          <p:cNvSpPr txBox="1"/>
          <p:nvPr/>
        </p:nvSpPr>
        <p:spPr>
          <a:xfrm>
            <a:off x="499132" y="39099406"/>
            <a:ext cx="27724098" cy="3608680"/>
          </a:xfrm>
          <a:prstGeom prst="rect">
            <a:avLst/>
          </a:prstGeom>
          <a:noFill/>
        </p:spPr>
        <p:txBody>
          <a:bodyPr wrap="square" rtlCol="0">
            <a:spAutoFit/>
          </a:bodyPr>
          <a:lstStyle/>
          <a:p>
            <a:pPr marL="342900" lvl="0" indent="-342900" algn="just">
              <a:spcBef>
                <a:spcPts val="300"/>
              </a:spcBef>
              <a:buFont typeface="+mj-lt"/>
              <a:buAutoNum type="arabicPeriod"/>
            </a:pPr>
            <a:r>
              <a:rPr lang="en-GB" sz="1800" b="1" dirty="0">
                <a:latin typeface="Arial" panose="020B0604020202020204" pitchFamily="34" charset="0"/>
                <a:cs typeface="Arial" panose="020B0604020202020204" pitchFamily="34" charset="0"/>
              </a:rPr>
              <a:t>The research carried out in </a:t>
            </a:r>
            <a:r>
              <a:rPr lang="en-GB" sz="1800" b="1" dirty="0" err="1">
                <a:latin typeface="Arial" panose="020B0604020202020204" pitchFamily="34" charset="0"/>
                <a:cs typeface="Arial" panose="020B0604020202020204" pitchFamily="34" charset="0"/>
              </a:rPr>
              <a:t>Voinesti</a:t>
            </a:r>
            <a:r>
              <a:rPr lang="en-GB" sz="1800" b="1" dirty="0">
                <a:latin typeface="Arial" panose="020B0604020202020204" pitchFamily="34" charset="0"/>
                <a:cs typeface="Arial" panose="020B0604020202020204" pitchFamily="34" charset="0"/>
              </a:rPr>
              <a:t> established rigorous criteria for the selection of disease-resistant apple genotypes, existing in the competition </a:t>
            </a:r>
            <a:r>
              <a:rPr lang="en-GB" sz="1800" b="1" dirty="0" err="1">
                <a:latin typeface="Arial" panose="020B0604020202020204" pitchFamily="34" charset="0"/>
                <a:cs typeface="Arial" panose="020B0604020202020204" pitchFamily="34" charset="0"/>
              </a:rPr>
              <a:t>microculture</a:t>
            </a:r>
            <a:r>
              <a:rPr lang="en-GB" sz="1800" b="1" dirty="0">
                <a:latin typeface="Arial" panose="020B0604020202020204" pitchFamily="34" charset="0"/>
                <a:cs typeface="Arial" panose="020B0604020202020204" pitchFamily="34" charset="0"/>
              </a:rPr>
              <a:t> established in 2019, focusing on genetic transmission regarding vegetative growth, evolution of flowering </a:t>
            </a:r>
            <a:r>
              <a:rPr lang="en-GB" sz="1800" b="1" dirty="0" err="1">
                <a:latin typeface="Arial" panose="020B0604020202020204" pitchFamily="34" charset="0"/>
                <a:cs typeface="Arial" panose="020B0604020202020204" pitchFamily="34" charset="0"/>
              </a:rPr>
              <a:t>phenophases</a:t>
            </a:r>
            <a:r>
              <a:rPr lang="en-GB" sz="1800" b="1" dirty="0">
                <a:latin typeface="Arial" panose="020B0604020202020204" pitchFamily="34" charset="0"/>
                <a:cs typeface="Arial" panose="020B0604020202020204" pitchFamily="34" charset="0"/>
              </a:rPr>
              <a:t>, production potential and fruit quality.</a:t>
            </a:r>
            <a:endParaRPr lang="en-US" sz="1800" b="1" dirty="0">
              <a:latin typeface="Arial" panose="020B0604020202020204" pitchFamily="34" charset="0"/>
              <a:cs typeface="Arial" panose="020B0604020202020204" pitchFamily="34" charset="0"/>
            </a:endParaRPr>
          </a:p>
          <a:p>
            <a:pPr marL="342900" lvl="0" indent="-342900" algn="just">
              <a:spcBef>
                <a:spcPts val="300"/>
              </a:spcBef>
              <a:buFont typeface="+mj-lt"/>
              <a:buAutoNum type="arabicPeriod"/>
            </a:pPr>
            <a:r>
              <a:rPr lang="en-GB" sz="1800" b="1" dirty="0">
                <a:latin typeface="Arial" panose="020B0604020202020204" pitchFamily="34" charset="0"/>
                <a:cs typeface="Arial" panose="020B0604020202020204" pitchFamily="34" charset="0"/>
              </a:rPr>
              <a:t>The 11 apple genotypes from the competition </a:t>
            </a:r>
            <a:r>
              <a:rPr lang="en-GB" sz="1800" b="1" dirty="0" err="1">
                <a:latin typeface="Arial" panose="020B0604020202020204" pitchFamily="34" charset="0"/>
                <a:cs typeface="Arial" panose="020B0604020202020204" pitchFamily="34" charset="0"/>
              </a:rPr>
              <a:t>microculture</a:t>
            </a:r>
            <a:r>
              <a:rPr lang="en-GB" sz="1800" b="1" dirty="0">
                <a:latin typeface="Arial" panose="020B0604020202020204" pitchFamily="34" charset="0"/>
                <a:cs typeface="Arial" panose="020B0604020202020204" pitchFamily="34" charset="0"/>
              </a:rPr>
              <a:t> present genes of resistance to diseases, productivity and quality of fruits, being highlighted the specimens that register the most valuable characteristics necessary for the homologation of new varieties. </a:t>
            </a:r>
            <a:endParaRPr lang="en-US" sz="1800" b="1" dirty="0">
              <a:latin typeface="Arial" panose="020B0604020202020204" pitchFamily="34" charset="0"/>
              <a:cs typeface="Arial" panose="020B0604020202020204" pitchFamily="34" charset="0"/>
            </a:endParaRPr>
          </a:p>
          <a:p>
            <a:pPr marL="342900" lvl="0" indent="-342900" algn="just">
              <a:spcBef>
                <a:spcPts val="300"/>
              </a:spcBef>
              <a:buFont typeface="+mj-lt"/>
              <a:buAutoNum type="arabicPeriod"/>
            </a:pPr>
            <a:r>
              <a:rPr lang="en-GB" sz="1800" b="1" dirty="0">
                <a:latin typeface="Arial" panose="020B0604020202020204" pitchFamily="34" charset="0"/>
                <a:cs typeface="Arial" panose="020B0604020202020204" pitchFamily="34" charset="0"/>
              </a:rPr>
              <a:t>The </a:t>
            </a:r>
            <a:r>
              <a:rPr lang="en-GB" sz="1800" b="1" dirty="0" err="1">
                <a:latin typeface="Arial" panose="020B0604020202020204" pitchFamily="34" charset="0"/>
                <a:cs typeface="Arial" panose="020B0604020202020204" pitchFamily="34" charset="0"/>
              </a:rPr>
              <a:t>behavior</a:t>
            </a:r>
            <a:r>
              <a:rPr lang="en-GB" sz="1800" b="1" dirty="0">
                <a:latin typeface="Arial" panose="020B0604020202020204" pitchFamily="34" charset="0"/>
                <a:cs typeface="Arial" panose="020B0604020202020204" pitchFamily="34" charset="0"/>
              </a:rPr>
              <a:t> of apple genotypes in terms of the vegetative growth of trees in the 6th year after planting, selects the genotypes that represent promising candidates for future breeding works, as genotypes with less </a:t>
            </a:r>
            <a:r>
              <a:rPr lang="en-GB" sz="1800" b="1" dirty="0" err="1">
                <a:latin typeface="Arial" panose="020B0604020202020204" pitchFamily="34" charset="0"/>
                <a:cs typeface="Arial" panose="020B0604020202020204" pitchFamily="34" charset="0"/>
              </a:rPr>
              <a:t>vigor</a:t>
            </a:r>
            <a:r>
              <a:rPr lang="en-GB" sz="1800" b="1" dirty="0">
                <a:latin typeface="Arial" panose="020B0604020202020204" pitchFamily="34" charset="0"/>
                <a:cs typeface="Arial" panose="020B0604020202020204" pitchFamily="34" charset="0"/>
              </a:rPr>
              <a:t> suitable for high-density cropping systems.</a:t>
            </a:r>
            <a:endParaRPr lang="en-US" sz="1800" b="1" dirty="0">
              <a:latin typeface="Arial" panose="020B0604020202020204" pitchFamily="34" charset="0"/>
              <a:cs typeface="Arial" panose="020B0604020202020204" pitchFamily="34" charset="0"/>
            </a:endParaRPr>
          </a:p>
          <a:p>
            <a:pPr marL="342900" lvl="0" indent="-342900" algn="just">
              <a:spcBef>
                <a:spcPts val="300"/>
              </a:spcBef>
              <a:buFont typeface="+mj-lt"/>
              <a:buAutoNum type="arabicPeriod"/>
            </a:pPr>
            <a:r>
              <a:rPr lang="en-GB" sz="1800" b="1" dirty="0">
                <a:latin typeface="Arial" panose="020B0604020202020204" pitchFamily="34" charset="0"/>
                <a:cs typeface="Arial" panose="020B0604020202020204" pitchFamily="34" charset="0"/>
              </a:rPr>
              <a:t>The recording of the fruiting particularities, regarding the development and passage of the </a:t>
            </a:r>
            <a:r>
              <a:rPr lang="en-GB" sz="1800" b="1" dirty="0" err="1">
                <a:latin typeface="Arial" panose="020B0604020202020204" pitchFamily="34" charset="0"/>
                <a:cs typeface="Arial" panose="020B0604020202020204" pitchFamily="34" charset="0"/>
              </a:rPr>
              <a:t>phenophases</a:t>
            </a:r>
            <a:r>
              <a:rPr lang="en-GB" sz="1800" b="1" dirty="0">
                <a:latin typeface="Arial" panose="020B0604020202020204" pitchFamily="34" charset="0"/>
                <a:cs typeface="Arial" panose="020B0604020202020204" pitchFamily="34" charset="0"/>
              </a:rPr>
              <a:t> of the fruit organs, the production potential and the quality parameters of the fruits, highlight characteristics that must meet the genotypes taken in the study in order to be capitalized by the growers.</a:t>
            </a:r>
            <a:endParaRPr lang="en-US" sz="1800" b="1" dirty="0">
              <a:latin typeface="Arial" panose="020B0604020202020204" pitchFamily="34" charset="0"/>
              <a:cs typeface="Arial" panose="020B0604020202020204" pitchFamily="34" charset="0"/>
            </a:endParaRPr>
          </a:p>
          <a:p>
            <a:pPr marL="342900" lvl="0" indent="-342900" algn="just">
              <a:spcBef>
                <a:spcPts val="300"/>
              </a:spcBef>
              <a:buFont typeface="+mj-lt"/>
              <a:buAutoNum type="arabicPeriod"/>
            </a:pPr>
            <a:r>
              <a:rPr lang="en-GB" sz="1800" b="1" dirty="0">
                <a:latin typeface="Arial" panose="020B0604020202020204" pitchFamily="34" charset="0"/>
                <a:cs typeface="Arial" panose="020B0604020202020204" pitchFamily="34" charset="0"/>
              </a:rPr>
              <a:t>The level of production recorded in years 5-6 after planting highlighted the apple genotypes H 19/6, H 4/17 and H 2/3, which had high yields and a constant fruiting, registering over 40 t/ha, they were candidates for the homologation of new apple varieties with resistance to diseases and the introduction into commercial production.</a:t>
            </a:r>
            <a:endParaRPr lang="en-US" sz="1800" b="1" dirty="0">
              <a:latin typeface="Arial" panose="020B0604020202020204" pitchFamily="34" charset="0"/>
              <a:cs typeface="Arial" panose="020B0604020202020204" pitchFamily="34" charset="0"/>
            </a:endParaRPr>
          </a:p>
          <a:p>
            <a:pPr marL="342900" indent="-342900" algn="just">
              <a:spcBef>
                <a:spcPts val="300"/>
              </a:spcBef>
              <a:buFont typeface="+mj-lt"/>
              <a:buAutoNum type="arabicPeriod"/>
            </a:pPr>
            <a:r>
              <a:rPr lang="en-GB" sz="1800" b="1" dirty="0">
                <a:latin typeface="Arial" panose="020B0604020202020204" pitchFamily="34" charset="0"/>
                <a:cs typeface="Arial" panose="020B0604020202020204" pitchFamily="34" charset="0"/>
              </a:rPr>
              <a:t>The orientation towards the extension of apple varieties with resistance to diseases in cultivation will be gradually necessary, as a result of the reduction of costs when carrying out phytosanitary treatments, but also the fact that they are the main factor in obtaining organic productions.</a:t>
            </a:r>
            <a:endParaRPr lang="en-US" sz="1800" b="1" dirty="0">
              <a:latin typeface="Arial" panose="020B0604020202020204" pitchFamily="34" charset="0"/>
              <a:cs typeface="Arial" panose="020B0604020202020204" pitchFamily="34" charset="0"/>
            </a:endParaRPr>
          </a:p>
        </p:txBody>
      </p:sp>
      <p:pic>
        <p:nvPicPr>
          <p:cNvPr id="86" name="Imagine 1"/>
          <p:cNvPicPr/>
          <p:nvPr/>
        </p:nvPicPr>
        <p:blipFill>
          <a:blip r:embed="rId6">
            <a:extLst>
              <a:ext uri="{28A0092B-C50C-407E-A947-70E740481C1C}">
                <a14:useLocalDpi xmlns:a14="http://schemas.microsoft.com/office/drawing/2010/main" val="0"/>
              </a:ext>
            </a:extLst>
          </a:blip>
          <a:srcRect/>
          <a:stretch>
            <a:fillRect/>
          </a:stretch>
        </p:blipFill>
        <p:spPr bwMode="auto">
          <a:xfrm>
            <a:off x="25834086" y="32246108"/>
            <a:ext cx="2119680" cy="3014945"/>
          </a:xfrm>
          <a:prstGeom prst="rect">
            <a:avLst/>
          </a:prstGeom>
          <a:noFill/>
          <a:effectLst>
            <a:outerShdw blurRad="50800" dist="38100" dir="5400000" algn="t" rotWithShape="0">
              <a:prstClr val="black">
                <a:alpha val="40000"/>
              </a:prstClr>
            </a:outerShdw>
          </a:effectLst>
        </p:spPr>
      </p:pic>
      <p:sp>
        <p:nvSpPr>
          <p:cNvPr id="87" name="TextBox 86"/>
          <p:cNvSpPr txBox="1"/>
          <p:nvPr/>
        </p:nvSpPr>
        <p:spPr>
          <a:xfrm>
            <a:off x="499132" y="38451107"/>
            <a:ext cx="5748336" cy="646331"/>
          </a:xfrm>
          <a:prstGeom prst="rect">
            <a:avLst/>
          </a:prstGeom>
          <a:noFill/>
        </p:spPr>
        <p:txBody>
          <a:bodyPr wrap="square" rtlCol="0">
            <a:spAutoFit/>
          </a:bodyPr>
          <a:lstStyle/>
          <a:p>
            <a:pPr indent="457200">
              <a:spcAft>
                <a:spcPts val="600"/>
              </a:spcAft>
            </a:pPr>
            <a:r>
              <a:rPr lang="ro-RO" sz="3600" b="1" dirty="0" smtClean="0">
                <a:solidFill>
                  <a:srgbClr val="800000"/>
                </a:solidFill>
                <a:effectLst>
                  <a:outerShdw blurRad="38100" dist="38100" dir="2700000" algn="tl">
                    <a:srgbClr val="000000">
                      <a:alpha val="43137"/>
                    </a:srgbClr>
                  </a:outerShdw>
                </a:effectLst>
                <a:latin typeface="Arial" charset="0"/>
                <a:ea typeface="Arial" charset="0"/>
                <a:cs typeface="Arial" charset="0"/>
              </a:rPr>
              <a:t>CONCLUSIONS</a:t>
            </a:r>
            <a:endParaRPr lang="ro-RO" sz="3600" b="1" dirty="0">
              <a:solidFill>
                <a:srgbClr val="800000"/>
              </a:solidFill>
              <a:effectLst>
                <a:outerShdw blurRad="38100" dist="38100" dir="2700000" algn="tl">
                  <a:srgbClr val="000000">
                    <a:alpha val="43137"/>
                  </a:srgbClr>
                </a:outerShdw>
              </a:effectLst>
              <a:latin typeface="Arial" charset="0"/>
              <a:ea typeface="Arial" charset="0"/>
              <a:cs typeface="Arial" charset="0"/>
            </a:endParaRPr>
          </a:p>
        </p:txBody>
      </p:sp>
      <p:sp>
        <p:nvSpPr>
          <p:cNvPr id="88" name="TextBox 87"/>
          <p:cNvSpPr txBox="1"/>
          <p:nvPr/>
        </p:nvSpPr>
        <p:spPr>
          <a:xfrm>
            <a:off x="10091871" y="32158092"/>
            <a:ext cx="6218143" cy="3847207"/>
          </a:xfrm>
          <a:prstGeom prst="rect">
            <a:avLst/>
          </a:prstGeom>
          <a:noFill/>
        </p:spPr>
        <p:txBody>
          <a:bodyPr wrap="square" rtlCol="0">
            <a:spAutoFit/>
          </a:bodyPr>
          <a:lstStyle/>
          <a:p>
            <a:pPr indent="288000" algn="just"/>
            <a:r>
              <a:rPr lang="en-GB" sz="1800" b="1" dirty="0">
                <a:solidFill>
                  <a:srgbClr val="800000"/>
                </a:solidFill>
                <a:latin typeface="Arial" panose="020B0604020202020204" pitchFamily="34" charset="0"/>
                <a:cs typeface="Arial" panose="020B0604020202020204" pitchFamily="34" charset="0"/>
              </a:rPr>
              <a:t>The variety </a:t>
            </a:r>
            <a:r>
              <a:rPr lang="en-GB" sz="1800" b="1" dirty="0" smtClean="0">
                <a:solidFill>
                  <a:srgbClr val="800000"/>
                </a:solidFill>
                <a:latin typeface="Arial" panose="020B0604020202020204" pitchFamily="34" charset="0"/>
                <a:cs typeface="Arial" panose="020B0604020202020204" pitchFamily="34" charset="0"/>
              </a:rPr>
              <a:t>'</a:t>
            </a:r>
            <a:r>
              <a:rPr lang="en-GB" sz="1800" b="1" dirty="0" err="1" smtClean="0">
                <a:solidFill>
                  <a:srgbClr val="800000"/>
                </a:solidFill>
                <a:latin typeface="Arial" panose="020B0604020202020204" pitchFamily="34" charset="0"/>
                <a:cs typeface="Arial" panose="020B0604020202020204" pitchFamily="34" charset="0"/>
              </a:rPr>
              <a:t>CARPATIN</a:t>
            </a:r>
            <a:r>
              <a:rPr lang="en-GB" sz="1800" b="1" dirty="0" smtClean="0">
                <a:solidFill>
                  <a:srgbClr val="800000"/>
                </a:solidFill>
                <a:latin typeface="Arial" panose="020B0604020202020204" pitchFamily="34" charset="0"/>
                <a:cs typeface="Arial" panose="020B0604020202020204" pitchFamily="34" charset="0"/>
              </a:rPr>
              <a:t>' </a:t>
            </a:r>
            <a:r>
              <a:rPr lang="en-GB" sz="1800" b="1" dirty="0">
                <a:latin typeface="Arial" panose="020B0604020202020204" pitchFamily="34" charset="0"/>
                <a:cs typeface="Arial" panose="020B0604020202020204" pitchFamily="34" charset="0"/>
              </a:rPr>
              <a:t>(syn. H 2/3-04), obtained from the hybrid combination 'Florina' x '</a:t>
            </a:r>
            <a:r>
              <a:rPr lang="en-GB" sz="1800" b="1" dirty="0" err="1">
                <a:latin typeface="Arial" panose="020B0604020202020204" pitchFamily="34" charset="0"/>
                <a:cs typeface="Arial" panose="020B0604020202020204" pitchFamily="34" charset="0"/>
              </a:rPr>
              <a:t>Idared</a:t>
            </a:r>
            <a:r>
              <a:rPr lang="en-GB" sz="1800" b="1" dirty="0">
                <a:latin typeface="Arial" panose="020B0604020202020204" pitchFamily="34" charset="0"/>
                <a:cs typeface="Arial" panose="020B0604020202020204" pitchFamily="34" charset="0"/>
              </a:rPr>
              <a:t>', approved in 2025 . </a:t>
            </a:r>
            <a:endParaRPr lang="en-US" sz="1800" b="1" dirty="0">
              <a:latin typeface="Arial" panose="020B0604020202020204" pitchFamily="34" charset="0"/>
              <a:cs typeface="Arial" panose="020B0604020202020204" pitchFamily="34" charset="0"/>
            </a:endParaRPr>
          </a:p>
          <a:p>
            <a:pPr indent="288000" algn="just">
              <a:spcBef>
                <a:spcPts val="600"/>
              </a:spcBef>
              <a:spcAft>
                <a:spcPts val="600"/>
              </a:spcAft>
            </a:pPr>
            <a:r>
              <a:rPr lang="en-GB" sz="1800" b="1" i="1" dirty="0">
                <a:latin typeface="Arial" panose="020B0604020202020204" pitchFamily="34" charset="0"/>
                <a:cs typeface="Arial" panose="020B0604020202020204" pitchFamily="34" charset="0"/>
              </a:rPr>
              <a:t>Main features:</a:t>
            </a:r>
            <a:r>
              <a:rPr lang="ro-RO" sz="1800" b="1" i="1" dirty="0" smtClean="0">
                <a:latin typeface="Arial" panose="020B0604020202020204" pitchFamily="34" charset="0"/>
                <a:cs typeface="Arial" panose="020B0604020202020204" pitchFamily="34" charset="0"/>
              </a:rPr>
              <a:t>  </a:t>
            </a:r>
            <a:endParaRPr lang="en-US" sz="1800" b="1" i="1"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GB" sz="1800" b="1" dirty="0" smtClean="0">
                <a:latin typeface="Arial" panose="020B0604020202020204" pitchFamily="34" charset="0"/>
                <a:cs typeface="Arial" panose="020B0604020202020204" pitchFamily="34" charset="0"/>
              </a:rPr>
              <a:t>it </a:t>
            </a:r>
            <a:r>
              <a:rPr lang="en-GB" sz="1800" b="1" dirty="0">
                <a:latin typeface="Arial" panose="020B0604020202020204" pitchFamily="34" charset="0"/>
                <a:cs typeface="Arial" panose="020B0604020202020204" pitchFamily="34" charset="0"/>
              </a:rPr>
              <a:t>is resistant to the attack of rape </a:t>
            </a:r>
            <a:r>
              <a:rPr lang="en-GB" sz="1800" b="1" dirty="0" smtClean="0">
                <a:latin typeface="Arial" panose="020B0604020202020204" pitchFamily="34" charset="0"/>
                <a:cs typeface="Arial" panose="020B0604020202020204" pitchFamily="34" charset="0"/>
              </a:rPr>
              <a:t>and </a:t>
            </a:r>
            <a:r>
              <a:rPr lang="en-GB" sz="1800" b="1" dirty="0">
                <a:latin typeface="Arial" panose="020B0604020202020204" pitchFamily="34" charset="0"/>
                <a:cs typeface="Arial" panose="020B0604020202020204" pitchFamily="34" charset="0"/>
              </a:rPr>
              <a:t>powdery </a:t>
            </a:r>
            <a:r>
              <a:rPr lang="en-GB" sz="1800" b="1" dirty="0" smtClean="0">
                <a:latin typeface="Arial" panose="020B0604020202020204" pitchFamily="34" charset="0"/>
                <a:cs typeface="Arial" panose="020B0604020202020204" pitchFamily="34" charset="0"/>
              </a:rPr>
              <a:t>mildew; </a:t>
            </a:r>
            <a:endParaRPr lang="en-US" sz="1800" b="1"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GB" sz="1800" b="1" dirty="0" smtClean="0">
                <a:latin typeface="Arial" panose="020B0604020202020204" pitchFamily="34" charset="0"/>
                <a:cs typeface="Arial" panose="020B0604020202020204" pitchFamily="34" charset="0"/>
              </a:rPr>
              <a:t>the </a:t>
            </a:r>
            <a:r>
              <a:rPr lang="en-GB" sz="1800" b="1" dirty="0">
                <a:latin typeface="Arial" panose="020B0604020202020204" pitchFamily="34" charset="0"/>
                <a:cs typeface="Arial" panose="020B0604020202020204" pitchFamily="34" charset="0"/>
              </a:rPr>
              <a:t>tree has small-medium </a:t>
            </a:r>
            <a:r>
              <a:rPr lang="en-GB" sz="1800" b="1" dirty="0" err="1">
                <a:latin typeface="Arial" panose="020B0604020202020204" pitchFamily="34" charset="0"/>
                <a:cs typeface="Arial" panose="020B0604020202020204" pitchFamily="34" charset="0"/>
              </a:rPr>
              <a:t>vigor</a:t>
            </a:r>
            <a:r>
              <a:rPr lang="en-GB" sz="1800" b="1" dirty="0">
                <a:latin typeface="Arial" panose="020B0604020202020204" pitchFamily="34" charset="0"/>
                <a:cs typeface="Arial" panose="020B0604020202020204" pitchFamily="34" charset="0"/>
              </a:rPr>
              <a:t>, displayed habit, with early entry on fruit, with predominant fruiting on short and long fruit formations; </a:t>
            </a:r>
            <a:endParaRPr lang="en-US" sz="1800" b="1"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GB" sz="1800" b="1" dirty="0" smtClean="0">
                <a:latin typeface="Arial" panose="020B0604020202020204" pitchFamily="34" charset="0"/>
                <a:cs typeface="Arial" panose="020B0604020202020204" pitchFamily="34" charset="0"/>
              </a:rPr>
              <a:t>the </a:t>
            </a:r>
            <a:r>
              <a:rPr lang="en-GB" sz="1800" b="1" dirty="0">
                <a:latin typeface="Arial" panose="020B0604020202020204" pitchFamily="34" charset="0"/>
                <a:cs typeface="Arial" panose="020B0604020202020204" pitchFamily="34" charset="0"/>
              </a:rPr>
              <a:t>fruit is attractive and uniform in size, reaching an average of </a:t>
            </a:r>
            <a:r>
              <a:rPr lang="en-GB" sz="1800" b="1" dirty="0" err="1">
                <a:latin typeface="Arial" panose="020B0604020202020204" pitchFamily="34" charset="0"/>
                <a:cs typeface="Arial" panose="020B0604020202020204" pitchFamily="34" charset="0"/>
              </a:rPr>
              <a:t>173g</a:t>
            </a:r>
            <a:r>
              <a:rPr lang="en-GB" sz="1800" b="1" dirty="0">
                <a:latin typeface="Arial" panose="020B0604020202020204" pitchFamily="34" charset="0"/>
                <a:cs typeface="Arial" panose="020B0604020202020204" pitchFamily="34" charset="0"/>
              </a:rPr>
              <a:t>, flattened in shape, covered with red over the entire surface, with brown roughness streaks</a:t>
            </a:r>
            <a:r>
              <a:rPr lang="en-GB" sz="1800" b="1" dirty="0" smtClean="0">
                <a:latin typeface="Arial" panose="020B0604020202020204" pitchFamily="34" charset="0"/>
                <a:cs typeface="Arial" panose="020B0604020202020204" pitchFamily="34" charset="0"/>
              </a:rPr>
              <a:t>;</a:t>
            </a:r>
            <a:endParaRPr lang="ro-RO" sz="1800" b="1" dirty="0" smtClean="0">
              <a:latin typeface="Arial" panose="020B0604020202020204" pitchFamily="34" charset="0"/>
              <a:cs typeface="Arial" panose="020B0604020202020204" pitchFamily="34" charset="0"/>
            </a:endParaRPr>
          </a:p>
        </p:txBody>
      </p:sp>
      <p:sp>
        <p:nvSpPr>
          <p:cNvPr id="89" name="TextBox 88"/>
          <p:cNvSpPr txBox="1"/>
          <p:nvPr/>
        </p:nvSpPr>
        <p:spPr>
          <a:xfrm>
            <a:off x="19385876" y="32151231"/>
            <a:ext cx="6285564" cy="3770263"/>
          </a:xfrm>
          <a:prstGeom prst="rect">
            <a:avLst/>
          </a:prstGeom>
          <a:noFill/>
        </p:spPr>
        <p:txBody>
          <a:bodyPr wrap="square" rtlCol="0">
            <a:spAutoFit/>
          </a:bodyPr>
          <a:lstStyle/>
          <a:p>
            <a:pPr indent="288000" algn="just"/>
            <a:r>
              <a:rPr lang="en-GB" sz="1800" b="1" dirty="0">
                <a:solidFill>
                  <a:srgbClr val="800000"/>
                </a:solidFill>
                <a:latin typeface="Arial" panose="020B0604020202020204" pitchFamily="34" charset="0"/>
                <a:cs typeface="Arial" panose="020B0604020202020204" pitchFamily="34" charset="0"/>
              </a:rPr>
              <a:t>The variety </a:t>
            </a:r>
            <a:r>
              <a:rPr lang="en-GB" sz="1800" b="1" dirty="0" smtClean="0">
                <a:solidFill>
                  <a:srgbClr val="800000"/>
                </a:solidFill>
                <a:latin typeface="Arial" panose="020B0604020202020204" pitchFamily="34" charset="0"/>
                <a:cs typeface="Arial" panose="020B0604020202020204" pitchFamily="34" charset="0"/>
              </a:rPr>
              <a:t>'</a:t>
            </a:r>
            <a:r>
              <a:rPr lang="en-GB" sz="1800" b="1" dirty="0" err="1" smtClean="0">
                <a:solidFill>
                  <a:srgbClr val="800000"/>
                </a:solidFill>
                <a:latin typeface="Arial" panose="020B0604020202020204" pitchFamily="34" charset="0"/>
                <a:cs typeface="Arial" panose="020B0604020202020204" pitchFamily="34" charset="0"/>
              </a:rPr>
              <a:t>DÂMBOVIŢEAN</a:t>
            </a:r>
            <a:r>
              <a:rPr lang="en-GB" sz="1800" b="1" dirty="0" smtClean="0">
                <a:solidFill>
                  <a:srgbClr val="800000"/>
                </a:solidFill>
                <a:latin typeface="Arial" panose="020B0604020202020204" pitchFamily="34" charset="0"/>
                <a:cs typeface="Arial" panose="020B0604020202020204" pitchFamily="34" charset="0"/>
              </a:rPr>
              <a:t>'</a:t>
            </a:r>
            <a:r>
              <a:rPr lang="en-GB" sz="1800" b="1" dirty="0" smtClean="0">
                <a:latin typeface="Arial" panose="020B0604020202020204" pitchFamily="34" charset="0"/>
                <a:cs typeface="Arial" panose="020B0604020202020204" pitchFamily="34" charset="0"/>
              </a:rPr>
              <a:t> </a:t>
            </a:r>
            <a:r>
              <a:rPr lang="en-GB" sz="1800" b="1" dirty="0">
                <a:latin typeface="Arial" panose="020B0604020202020204" pitchFamily="34" charset="0"/>
                <a:cs typeface="Arial" panose="020B0604020202020204" pitchFamily="34" charset="0"/>
              </a:rPr>
              <a:t>(syn. H 19/6-04), obtained from the hybrid combination 'Florina' x '</a:t>
            </a:r>
            <a:r>
              <a:rPr lang="en-GB" sz="1800" b="1" dirty="0" err="1">
                <a:latin typeface="Arial" panose="020B0604020202020204" pitchFamily="34" charset="0"/>
                <a:cs typeface="Arial" panose="020B0604020202020204" pitchFamily="34" charset="0"/>
              </a:rPr>
              <a:t>Idared</a:t>
            </a:r>
            <a:r>
              <a:rPr lang="en-GB" sz="1800" b="1" dirty="0">
                <a:latin typeface="Arial" panose="020B0604020202020204" pitchFamily="34" charset="0"/>
                <a:cs typeface="Arial" panose="020B0604020202020204" pitchFamily="34" charset="0"/>
              </a:rPr>
              <a:t>', was approved in 2025. </a:t>
            </a:r>
            <a:endParaRPr lang="en-US" sz="1800" b="1" dirty="0">
              <a:latin typeface="Arial" panose="020B0604020202020204" pitchFamily="34" charset="0"/>
              <a:cs typeface="Arial" panose="020B0604020202020204" pitchFamily="34" charset="0"/>
            </a:endParaRPr>
          </a:p>
          <a:p>
            <a:pPr indent="288000" algn="just">
              <a:spcBef>
                <a:spcPts val="600"/>
              </a:spcBef>
            </a:pPr>
            <a:r>
              <a:rPr lang="en-GB" sz="1800" b="1" i="1" dirty="0">
                <a:latin typeface="Arial" panose="020B0604020202020204" pitchFamily="34" charset="0"/>
                <a:cs typeface="Arial" panose="020B0604020202020204" pitchFamily="34" charset="0"/>
              </a:rPr>
              <a:t>Main features</a:t>
            </a:r>
            <a:r>
              <a:rPr lang="ro-RO" sz="1800" b="1" i="1" dirty="0" smtClean="0">
                <a:latin typeface="Arial" panose="020B0604020202020204" pitchFamily="34" charset="0"/>
                <a:cs typeface="Arial" panose="020B0604020202020204" pitchFamily="34" charset="0"/>
              </a:rPr>
              <a:t>:   </a:t>
            </a:r>
            <a:endParaRPr lang="ro-RO" sz="1800" b="1" i="1"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GB" sz="1800" b="1" dirty="0" smtClean="0">
                <a:latin typeface="Arial" panose="020B0604020202020204" pitchFamily="34" charset="0"/>
                <a:cs typeface="Arial" panose="020B0604020202020204" pitchFamily="34" charset="0"/>
              </a:rPr>
              <a:t>it </a:t>
            </a:r>
            <a:r>
              <a:rPr lang="en-GB" sz="1800" b="1" dirty="0">
                <a:latin typeface="Arial" panose="020B0604020202020204" pitchFamily="34" charset="0"/>
                <a:cs typeface="Arial" panose="020B0604020202020204" pitchFamily="34" charset="0"/>
              </a:rPr>
              <a:t>is resistant to the attack of rape (</a:t>
            </a:r>
            <a:r>
              <a:rPr lang="en-GB" sz="1800" b="1" i="1" dirty="0" err="1">
                <a:latin typeface="Arial" panose="020B0604020202020204" pitchFamily="34" charset="0"/>
                <a:cs typeface="Arial" panose="020B0604020202020204" pitchFamily="34" charset="0"/>
              </a:rPr>
              <a:t>Venturia</a:t>
            </a:r>
            <a:r>
              <a:rPr lang="en-GB" sz="1800" b="1" i="1" dirty="0">
                <a:latin typeface="Arial" panose="020B0604020202020204" pitchFamily="34" charset="0"/>
                <a:cs typeface="Arial" panose="020B0604020202020204" pitchFamily="34" charset="0"/>
              </a:rPr>
              <a:t> </a:t>
            </a:r>
            <a:r>
              <a:rPr lang="en-GB" sz="1800" b="1" i="1" dirty="0" err="1">
                <a:latin typeface="Arial" panose="020B0604020202020204" pitchFamily="34" charset="0"/>
                <a:cs typeface="Arial" panose="020B0604020202020204" pitchFamily="34" charset="0"/>
              </a:rPr>
              <a:t>inaequalis</a:t>
            </a:r>
            <a:r>
              <a:rPr lang="en-GB" sz="1800" b="1" i="1" dirty="0">
                <a:latin typeface="Arial" panose="020B0604020202020204" pitchFamily="34" charset="0"/>
                <a:cs typeface="Arial" panose="020B0604020202020204" pitchFamily="34" charset="0"/>
              </a:rPr>
              <a:t>)</a:t>
            </a:r>
            <a:r>
              <a:rPr lang="en-GB" sz="1800" b="1" dirty="0">
                <a:latin typeface="Arial" panose="020B0604020202020204" pitchFamily="34" charset="0"/>
                <a:cs typeface="Arial" panose="020B0604020202020204" pitchFamily="34" charset="0"/>
              </a:rPr>
              <a:t> and powdery mildew (</a:t>
            </a:r>
            <a:r>
              <a:rPr lang="en-GB" sz="1800" b="1" i="1" dirty="0" err="1">
                <a:latin typeface="Arial" panose="020B0604020202020204" pitchFamily="34" charset="0"/>
                <a:cs typeface="Arial" panose="020B0604020202020204" pitchFamily="34" charset="0"/>
              </a:rPr>
              <a:t>Podosphaera</a:t>
            </a:r>
            <a:r>
              <a:rPr lang="en-GB" sz="1800" b="1" i="1" dirty="0">
                <a:latin typeface="Arial" panose="020B0604020202020204" pitchFamily="34" charset="0"/>
                <a:cs typeface="Arial" panose="020B0604020202020204" pitchFamily="34" charset="0"/>
              </a:rPr>
              <a:t> </a:t>
            </a:r>
            <a:r>
              <a:rPr lang="en-GB" sz="1800" b="1" i="1" dirty="0" err="1">
                <a:latin typeface="Arial" panose="020B0604020202020204" pitchFamily="34" charset="0"/>
                <a:cs typeface="Arial" panose="020B0604020202020204" pitchFamily="34" charset="0"/>
              </a:rPr>
              <a:t>leucotricha</a:t>
            </a:r>
            <a:r>
              <a:rPr lang="en-GB" sz="1800" b="1" dirty="0">
                <a:latin typeface="Arial" panose="020B0604020202020204" pitchFamily="34" charset="0"/>
                <a:cs typeface="Arial" panose="020B0604020202020204" pitchFamily="34" charset="0"/>
              </a:rPr>
              <a:t>); </a:t>
            </a:r>
            <a:endParaRPr lang="en-US" sz="1800" b="1"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GB" sz="1800" b="1" dirty="0" smtClean="0">
                <a:latin typeface="Arial" panose="020B0604020202020204" pitchFamily="34" charset="0"/>
                <a:cs typeface="Arial" panose="020B0604020202020204" pitchFamily="34" charset="0"/>
              </a:rPr>
              <a:t>the </a:t>
            </a:r>
            <a:r>
              <a:rPr lang="en-GB" sz="1800" b="1" dirty="0">
                <a:latin typeface="Arial" panose="020B0604020202020204" pitchFamily="34" charset="0"/>
                <a:cs typeface="Arial" panose="020B0604020202020204" pitchFamily="34" charset="0"/>
              </a:rPr>
              <a:t>tree has medium </a:t>
            </a:r>
            <a:r>
              <a:rPr lang="en-GB" sz="1800" b="1" dirty="0" err="1">
                <a:latin typeface="Arial" panose="020B0604020202020204" pitchFamily="34" charset="0"/>
                <a:cs typeface="Arial" panose="020B0604020202020204" pitchFamily="34" charset="0"/>
              </a:rPr>
              <a:t>vigor</a:t>
            </a:r>
            <a:r>
              <a:rPr lang="en-GB" sz="1800" b="1" dirty="0">
                <a:latin typeface="Arial" panose="020B0604020202020204" pitchFamily="34" charset="0"/>
                <a:cs typeface="Arial" panose="020B0604020202020204" pitchFamily="34" charset="0"/>
              </a:rPr>
              <a:t>, with an displayed habit, with early entry on fruit, with predominant fruiting on short fruit formations and long branches; </a:t>
            </a:r>
            <a:endParaRPr lang="en-US" sz="1800" b="1"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GB" sz="1800" b="1" dirty="0" smtClean="0">
                <a:latin typeface="Arial" panose="020B0604020202020204" pitchFamily="34" charset="0"/>
                <a:cs typeface="Arial" panose="020B0604020202020204" pitchFamily="34" charset="0"/>
              </a:rPr>
              <a:t>the </a:t>
            </a:r>
            <a:r>
              <a:rPr lang="en-GB" sz="1800" b="1" dirty="0">
                <a:latin typeface="Arial" panose="020B0604020202020204" pitchFamily="34" charset="0"/>
                <a:cs typeface="Arial" panose="020B0604020202020204" pitchFamily="34" charset="0"/>
              </a:rPr>
              <a:t>fruit is attractive and uniform in size, reaching an average of 162 g, conical-globular in shape, covered with dark red on 3/4 of the surface; </a:t>
            </a:r>
            <a:endParaRPr lang="en-US" sz="1800" b="1" dirty="0">
              <a:latin typeface="Arial" panose="020B0604020202020204" pitchFamily="34" charset="0"/>
              <a:cs typeface="Arial" panose="020B0604020202020204" pitchFamily="34" charset="0"/>
            </a:endParaRPr>
          </a:p>
        </p:txBody>
      </p:sp>
      <p:sp>
        <p:nvSpPr>
          <p:cNvPr id="90" name="TextBox 89"/>
          <p:cNvSpPr txBox="1"/>
          <p:nvPr/>
        </p:nvSpPr>
        <p:spPr>
          <a:xfrm>
            <a:off x="626865" y="35715593"/>
            <a:ext cx="8786001" cy="1754326"/>
          </a:xfrm>
          <a:prstGeom prst="rect">
            <a:avLst/>
          </a:prstGeom>
          <a:noFill/>
        </p:spPr>
        <p:txBody>
          <a:bodyPr wrap="square" rtlCol="0">
            <a:spAutoFit/>
          </a:bodyPr>
          <a:lstStyle/>
          <a:p>
            <a:pPr marL="285750" indent="-285750" algn="just">
              <a:buFont typeface="Arial" panose="020B0604020202020204" pitchFamily="34" charset="0"/>
              <a:buChar char="•"/>
            </a:pPr>
            <a:r>
              <a:rPr lang="en-GB" sz="1800" b="1" dirty="0" smtClean="0">
                <a:latin typeface="Arial" panose="020B0604020202020204" pitchFamily="34" charset="0"/>
                <a:cs typeface="Arial" panose="020B0604020202020204" pitchFamily="34" charset="0"/>
              </a:rPr>
              <a:t>the </a:t>
            </a:r>
            <a:r>
              <a:rPr lang="en-GB" sz="1800" b="1" dirty="0">
                <a:latin typeface="Arial" panose="020B0604020202020204" pitchFamily="34" charset="0"/>
                <a:cs typeface="Arial" panose="020B0604020202020204" pitchFamily="34" charset="0"/>
              </a:rPr>
              <a:t>pulp is yellowish, with a sweet-slightly tangy taste, very good; </a:t>
            </a:r>
            <a:endParaRPr lang="en-US" sz="1800" b="1"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GB" sz="1800" b="1" dirty="0" smtClean="0">
                <a:latin typeface="Arial" panose="020B0604020202020204" pitchFamily="34" charset="0"/>
                <a:cs typeface="Arial" panose="020B0604020202020204" pitchFamily="34" charset="0"/>
              </a:rPr>
              <a:t>U.S</a:t>
            </a:r>
            <a:r>
              <a:rPr lang="en-GB" sz="1800" b="1" dirty="0">
                <a:latin typeface="Arial" panose="020B0604020202020204" pitchFamily="34" charset="0"/>
                <a:cs typeface="Arial" panose="020B0604020202020204" pitchFamily="34" charset="0"/>
              </a:rPr>
              <a:t>. content is over 12.8%; </a:t>
            </a:r>
            <a:endParaRPr lang="en-US" sz="1800" b="1"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GB" sz="1800" b="1" dirty="0" smtClean="0">
                <a:latin typeface="Arial" panose="020B0604020202020204" pitchFamily="34" charset="0"/>
                <a:cs typeface="Arial" panose="020B0604020202020204" pitchFamily="34" charset="0"/>
              </a:rPr>
              <a:t>the </a:t>
            </a:r>
            <a:r>
              <a:rPr lang="en-GB" sz="1800" b="1" dirty="0">
                <a:latin typeface="Arial" panose="020B0604020202020204" pitchFamily="34" charset="0"/>
                <a:cs typeface="Arial" panose="020B0604020202020204" pitchFamily="34" charset="0"/>
              </a:rPr>
              <a:t>production potential at the age of 5-6 years exceeds 40 t/ha, at a density of 4,000 trees/ha; </a:t>
            </a:r>
            <a:endParaRPr lang="en-US" sz="1800" b="1"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GB" sz="1800" b="1" dirty="0" smtClean="0">
                <a:latin typeface="Arial" panose="020B0604020202020204" pitchFamily="34" charset="0"/>
                <a:cs typeface="Arial" panose="020B0604020202020204" pitchFamily="34" charset="0"/>
              </a:rPr>
              <a:t>it </a:t>
            </a:r>
            <a:r>
              <a:rPr lang="en-GB" sz="1800" b="1" dirty="0">
                <a:latin typeface="Arial" panose="020B0604020202020204" pitchFamily="34" charset="0"/>
                <a:cs typeface="Arial" panose="020B0604020202020204" pitchFamily="34" charset="0"/>
              </a:rPr>
              <a:t>stands out for its early fruiting, with quality fruits that are kept over the </a:t>
            </a:r>
            <a:r>
              <a:rPr lang="en-GB" sz="1800" b="1" dirty="0" smtClean="0">
                <a:latin typeface="Arial" panose="020B0604020202020204" pitchFamily="34" charset="0"/>
                <a:cs typeface="Arial" panose="020B0604020202020204" pitchFamily="34" charset="0"/>
              </a:rPr>
              <a:t>winter</a:t>
            </a:r>
            <a:r>
              <a:rPr lang="ro-RO" sz="1800" b="1" dirty="0" smtClean="0">
                <a:latin typeface="Arial" panose="020B0604020202020204" pitchFamily="34" charset="0"/>
                <a:cs typeface="Arial" panose="020B0604020202020204" pitchFamily="34" charset="0"/>
              </a:rPr>
              <a:t>.</a:t>
            </a:r>
            <a:endParaRPr lang="en-US" sz="1800" b="1" dirty="0">
              <a:latin typeface="Arial" panose="020B0604020202020204" pitchFamily="34" charset="0"/>
              <a:cs typeface="Arial" panose="020B0604020202020204" pitchFamily="34" charset="0"/>
            </a:endParaRPr>
          </a:p>
        </p:txBody>
      </p:sp>
      <p:sp>
        <p:nvSpPr>
          <p:cNvPr id="91" name="TextBox 90"/>
          <p:cNvSpPr txBox="1"/>
          <p:nvPr/>
        </p:nvSpPr>
        <p:spPr>
          <a:xfrm>
            <a:off x="10076753" y="35881066"/>
            <a:ext cx="8646919" cy="1200329"/>
          </a:xfrm>
          <a:prstGeom prst="rect">
            <a:avLst/>
          </a:prstGeom>
          <a:noFill/>
        </p:spPr>
        <p:txBody>
          <a:bodyPr wrap="square" rtlCol="0">
            <a:spAutoFit/>
          </a:bodyPr>
          <a:lstStyle/>
          <a:p>
            <a:pPr marL="285750" indent="-285750" algn="just">
              <a:buFont typeface="Arial" panose="020B0604020202020204" pitchFamily="34" charset="0"/>
              <a:buChar char="•"/>
            </a:pPr>
            <a:r>
              <a:rPr lang="en-GB" sz="1800" b="1" dirty="0">
                <a:latin typeface="Arial" panose="020B0604020202020204" pitchFamily="34" charset="0"/>
                <a:cs typeface="Arial" panose="020B0604020202020204" pitchFamily="34" charset="0"/>
              </a:rPr>
              <a:t>the pulp is yellow, with a sweet-slightly tangy taste, very good; </a:t>
            </a:r>
            <a:endParaRPr lang="en-US" sz="18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800" b="1" dirty="0" smtClean="0">
                <a:latin typeface="Arial" panose="020B0604020202020204" pitchFamily="34" charset="0"/>
                <a:cs typeface="Arial" panose="020B0604020202020204" pitchFamily="34" charset="0"/>
              </a:rPr>
              <a:t>U.S</a:t>
            </a:r>
            <a:r>
              <a:rPr lang="en-GB" sz="1800" b="1" dirty="0">
                <a:latin typeface="Arial" panose="020B0604020202020204" pitchFamily="34" charset="0"/>
                <a:cs typeface="Arial" panose="020B0604020202020204" pitchFamily="34" charset="0"/>
              </a:rPr>
              <a:t>. content is over 12.8%; </a:t>
            </a:r>
            <a:endParaRPr lang="en-US" sz="18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800" b="1" dirty="0" smtClean="0">
                <a:latin typeface="Arial" panose="020B0604020202020204" pitchFamily="34" charset="0"/>
                <a:cs typeface="Arial" panose="020B0604020202020204" pitchFamily="34" charset="0"/>
              </a:rPr>
              <a:t>the </a:t>
            </a:r>
            <a:r>
              <a:rPr lang="en-GB" sz="1800" b="1" dirty="0">
                <a:latin typeface="Arial" panose="020B0604020202020204" pitchFamily="34" charset="0"/>
                <a:cs typeface="Arial" panose="020B0604020202020204" pitchFamily="34" charset="0"/>
              </a:rPr>
              <a:t>production potential at the age of 5-6 years exceeds 40 t/ha, at a density of 4,000 trees/ha</a:t>
            </a:r>
            <a:endParaRPr lang="en-US" sz="1800" b="1" dirty="0">
              <a:latin typeface="Arial" panose="020B0604020202020204" pitchFamily="34" charset="0"/>
              <a:cs typeface="Arial" panose="020B0604020202020204" pitchFamily="34" charset="0"/>
            </a:endParaRPr>
          </a:p>
        </p:txBody>
      </p:sp>
      <p:sp>
        <p:nvSpPr>
          <p:cNvPr id="92" name="TextBox 91"/>
          <p:cNvSpPr txBox="1"/>
          <p:nvPr/>
        </p:nvSpPr>
        <p:spPr>
          <a:xfrm>
            <a:off x="19385876" y="35823747"/>
            <a:ext cx="8567890" cy="1200329"/>
          </a:xfrm>
          <a:prstGeom prst="rect">
            <a:avLst/>
          </a:prstGeom>
          <a:noFill/>
        </p:spPr>
        <p:txBody>
          <a:bodyPr wrap="square" rtlCol="0">
            <a:spAutoFit/>
          </a:bodyPr>
          <a:lstStyle/>
          <a:p>
            <a:pPr marL="285750" indent="-285750" algn="just">
              <a:buFont typeface="Arial" panose="020B0604020202020204" pitchFamily="34" charset="0"/>
              <a:buChar char="•"/>
            </a:pPr>
            <a:r>
              <a:rPr lang="en-GB" sz="1800" b="1" dirty="0">
                <a:latin typeface="Arial" panose="020B0604020202020204" pitchFamily="34" charset="0"/>
                <a:cs typeface="Arial" panose="020B0604020202020204" pitchFamily="34" charset="0"/>
              </a:rPr>
              <a:t>the pulp is white, with a sweet-slightly tangy taste, very good; </a:t>
            </a:r>
            <a:endParaRPr lang="en-US" sz="1800" b="1"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GB" sz="1800" b="1" dirty="0">
                <a:latin typeface="Arial" panose="020B0604020202020204" pitchFamily="34" charset="0"/>
                <a:cs typeface="Arial" panose="020B0604020202020204" pitchFamily="34" charset="0"/>
              </a:rPr>
              <a:t>U.S. content is above 13.9%; </a:t>
            </a:r>
            <a:endParaRPr lang="en-US" sz="1800" b="1"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GB" sz="1800" b="1" dirty="0" smtClean="0">
                <a:latin typeface="Arial" panose="020B0604020202020204" pitchFamily="34" charset="0"/>
                <a:cs typeface="Arial" panose="020B0604020202020204" pitchFamily="34" charset="0"/>
              </a:rPr>
              <a:t>the </a:t>
            </a:r>
            <a:r>
              <a:rPr lang="en-GB" sz="1800" b="1" dirty="0">
                <a:latin typeface="Arial" panose="020B0604020202020204" pitchFamily="34" charset="0"/>
                <a:cs typeface="Arial" panose="020B0604020202020204" pitchFamily="34" charset="0"/>
              </a:rPr>
              <a:t>production potential at the age of 5-6 years exceeds 40 t/ha, at a density of 4,000 </a:t>
            </a:r>
            <a:r>
              <a:rPr lang="en-GB" sz="1800" b="1" dirty="0" smtClean="0">
                <a:latin typeface="Arial" panose="020B0604020202020204" pitchFamily="34" charset="0"/>
                <a:cs typeface="Arial" panose="020B0604020202020204" pitchFamily="34" charset="0"/>
              </a:rPr>
              <a:t>trees/ha</a:t>
            </a:r>
            <a:r>
              <a:rPr lang="ro-RO" sz="1800" b="1" dirty="0" smtClean="0">
                <a:latin typeface="Arial" panose="020B0604020202020204" pitchFamily="34" charset="0"/>
                <a:cs typeface="Arial" panose="020B0604020202020204" pitchFamily="34" charset="0"/>
              </a:rPr>
              <a:t>.</a:t>
            </a:r>
            <a:endParaRPr lang="ro-RO" sz="1800" b="1" dirty="0">
              <a:latin typeface="Arial" panose="020B0604020202020204" pitchFamily="34" charset="0"/>
              <a:cs typeface="Arial" panose="020B0604020202020204" pitchFamily="34" charset="0"/>
            </a:endParaRPr>
          </a:p>
        </p:txBody>
      </p:sp>
      <p:sp>
        <p:nvSpPr>
          <p:cNvPr id="93" name="TextBox 92"/>
          <p:cNvSpPr txBox="1"/>
          <p:nvPr/>
        </p:nvSpPr>
        <p:spPr>
          <a:xfrm>
            <a:off x="3676650" y="664657"/>
            <a:ext cx="21107400" cy="3785652"/>
          </a:xfrm>
          <a:prstGeom prst="rect">
            <a:avLst/>
          </a:prstGeom>
          <a:noFill/>
        </p:spPr>
        <p:txBody>
          <a:bodyPr wrap="square" rtlCol="0">
            <a:spAutoFit/>
          </a:bodyPr>
          <a:lstStyle/>
          <a:p>
            <a:pPr algn="ctr"/>
            <a:r>
              <a:rPr lang="en-US" sz="5400" b="1" dirty="0">
                <a:latin typeface="Arial Black" panose="020B0A04020102020204" pitchFamily="34" charset="0"/>
              </a:rPr>
              <a:t>The 5th Edition of the Annual Conference</a:t>
            </a:r>
          </a:p>
          <a:p>
            <a:pPr algn="ctr">
              <a:spcBef>
                <a:spcPts val="1200"/>
              </a:spcBef>
              <a:spcAft>
                <a:spcPts val="1200"/>
              </a:spcAft>
            </a:pPr>
            <a:r>
              <a:rPr lang="en-US" sz="5600" b="1" dirty="0" smtClean="0">
                <a:latin typeface="Arial Black" panose="020B0A04020102020204" pitchFamily="34" charset="0"/>
              </a:rPr>
              <a:t>“ROMANIAN AGRICULTURAL AND FORESTRY RESEARCH: ACHIEVEMENTS AND </a:t>
            </a:r>
            <a:r>
              <a:rPr lang="en-US" sz="5600" b="1" dirty="0" err="1" smtClean="0">
                <a:latin typeface="Arial Black" panose="020B0A04020102020204" pitchFamily="34" charset="0"/>
              </a:rPr>
              <a:t>PROSPECTIVES</a:t>
            </a:r>
            <a:r>
              <a:rPr lang="en-US" sz="5600" b="1" dirty="0" smtClean="0">
                <a:latin typeface="Arial Black" panose="020B0A04020102020204" pitchFamily="34" charset="0"/>
              </a:rPr>
              <a:t>” </a:t>
            </a:r>
            <a:endParaRPr lang="ro-RO" sz="5600" b="1" dirty="0">
              <a:latin typeface="Arial Black" panose="020B0A04020102020204" pitchFamily="34" charset="0"/>
            </a:endParaRPr>
          </a:p>
          <a:p>
            <a:pPr algn="ctr"/>
            <a:r>
              <a:rPr lang="en-US" sz="5400" b="1" dirty="0">
                <a:latin typeface="Arial Black" panose="020B0A04020102020204" pitchFamily="34" charset="0"/>
              </a:rPr>
              <a:t>May 28, 2026</a:t>
            </a:r>
          </a:p>
        </p:txBody>
      </p:sp>
    </p:spTree>
    <p:extLst>
      <p:ext uri="{BB962C8B-B14F-4D97-AF65-F5344CB8AC3E}">
        <p14:creationId xmlns:p14="http://schemas.microsoft.com/office/powerpoint/2010/main" val="30115611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1461</TotalTime>
  <Words>5866</Words>
  <Application>Microsoft Office PowerPoint</Application>
  <PresentationFormat>Custom</PresentationFormat>
  <Paragraphs>684</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Aptos</vt:lpstr>
      <vt:lpstr>Arial</vt:lpstr>
      <vt:lpstr>Arial Black</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Ioana</cp:lastModifiedBy>
  <cp:revision>268</cp:revision>
  <cp:lastPrinted>2020-03-30T08:43:16Z</cp:lastPrinted>
  <dcterms:created xsi:type="dcterms:W3CDTF">2015-08-26T05:25:30Z</dcterms:created>
  <dcterms:modified xsi:type="dcterms:W3CDTF">2026-05-19T04:36:03Z</dcterms:modified>
</cp:coreProperties>
</file>